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43524488" cy="243109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9" autoAdjust="0"/>
    <p:restoredTop sz="94660"/>
  </p:normalViewPr>
  <p:slideViewPr>
    <p:cSldViewPr snapToGrid="0">
      <p:cViewPr varScale="1">
        <p:scale>
          <a:sx n="30" d="100"/>
          <a:sy n="30" d="100"/>
        </p:scale>
        <p:origin x="10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0561" y="3978673"/>
            <a:ext cx="32643366" cy="8463821"/>
          </a:xfrm>
        </p:spPr>
        <p:txBody>
          <a:bodyPr anchor="b"/>
          <a:lstStyle>
            <a:lvl1pPr algn="ctr">
              <a:defRPr sz="2126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0561" y="12768891"/>
            <a:ext cx="32643366" cy="5869523"/>
          </a:xfrm>
        </p:spPr>
        <p:txBody>
          <a:bodyPr/>
          <a:lstStyle>
            <a:lvl1pPr marL="0" indent="0" algn="ctr">
              <a:buNone/>
              <a:defRPr sz="8508"/>
            </a:lvl1pPr>
            <a:lvl2pPr marL="1620728" indent="0" algn="ctr">
              <a:buNone/>
              <a:defRPr sz="7090"/>
            </a:lvl2pPr>
            <a:lvl3pPr marL="3241457" indent="0" algn="ctr">
              <a:buNone/>
              <a:defRPr sz="6381"/>
            </a:lvl3pPr>
            <a:lvl4pPr marL="4862185" indent="0" algn="ctr">
              <a:buNone/>
              <a:defRPr sz="5672"/>
            </a:lvl4pPr>
            <a:lvl5pPr marL="6482913" indent="0" algn="ctr">
              <a:buNone/>
              <a:defRPr sz="5672"/>
            </a:lvl5pPr>
            <a:lvl6pPr marL="8103641" indent="0" algn="ctr">
              <a:buNone/>
              <a:defRPr sz="5672"/>
            </a:lvl6pPr>
            <a:lvl7pPr marL="9724370" indent="0" algn="ctr">
              <a:buNone/>
              <a:defRPr sz="5672"/>
            </a:lvl7pPr>
            <a:lvl8pPr marL="11345098" indent="0" algn="ctr">
              <a:buNone/>
              <a:defRPr sz="5672"/>
            </a:lvl8pPr>
            <a:lvl9pPr marL="12965826" indent="0" algn="ctr">
              <a:buNone/>
              <a:defRPr sz="567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78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45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147212" y="1294334"/>
            <a:ext cx="9384968" cy="2060242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92309" y="1294334"/>
            <a:ext cx="27610847" cy="2060242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01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47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69639" y="6060864"/>
            <a:ext cx="37539871" cy="10112689"/>
          </a:xfrm>
        </p:spPr>
        <p:txBody>
          <a:bodyPr anchor="b"/>
          <a:lstStyle>
            <a:lvl1pPr>
              <a:defRPr sz="21269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639" y="16269223"/>
            <a:ext cx="37539871" cy="5318024"/>
          </a:xfrm>
        </p:spPr>
        <p:txBody>
          <a:bodyPr/>
          <a:lstStyle>
            <a:lvl1pPr marL="0" indent="0">
              <a:buNone/>
              <a:defRPr sz="8508">
                <a:solidFill>
                  <a:schemeClr val="tx1">
                    <a:tint val="75000"/>
                  </a:schemeClr>
                </a:solidFill>
              </a:defRPr>
            </a:lvl1pPr>
            <a:lvl2pPr marL="1620728" indent="0">
              <a:buNone/>
              <a:defRPr sz="7090">
                <a:solidFill>
                  <a:schemeClr val="tx1">
                    <a:tint val="75000"/>
                  </a:schemeClr>
                </a:solidFill>
              </a:defRPr>
            </a:lvl2pPr>
            <a:lvl3pPr marL="3241457" indent="0">
              <a:buNone/>
              <a:defRPr sz="6381">
                <a:solidFill>
                  <a:schemeClr val="tx1">
                    <a:tint val="75000"/>
                  </a:schemeClr>
                </a:solidFill>
              </a:defRPr>
            </a:lvl3pPr>
            <a:lvl4pPr marL="4862185" indent="0">
              <a:buNone/>
              <a:defRPr sz="5672">
                <a:solidFill>
                  <a:schemeClr val="tx1">
                    <a:tint val="75000"/>
                  </a:schemeClr>
                </a:solidFill>
              </a:defRPr>
            </a:lvl4pPr>
            <a:lvl5pPr marL="6482913" indent="0">
              <a:buNone/>
              <a:defRPr sz="5672">
                <a:solidFill>
                  <a:schemeClr val="tx1">
                    <a:tint val="75000"/>
                  </a:schemeClr>
                </a:solidFill>
              </a:defRPr>
            </a:lvl5pPr>
            <a:lvl6pPr marL="8103641" indent="0">
              <a:buNone/>
              <a:defRPr sz="5672">
                <a:solidFill>
                  <a:schemeClr val="tx1">
                    <a:tint val="75000"/>
                  </a:schemeClr>
                </a:solidFill>
              </a:defRPr>
            </a:lvl6pPr>
            <a:lvl7pPr marL="9724370" indent="0">
              <a:buNone/>
              <a:defRPr sz="5672">
                <a:solidFill>
                  <a:schemeClr val="tx1">
                    <a:tint val="75000"/>
                  </a:schemeClr>
                </a:solidFill>
              </a:defRPr>
            </a:lvl7pPr>
            <a:lvl8pPr marL="11345098" indent="0">
              <a:buNone/>
              <a:defRPr sz="5672">
                <a:solidFill>
                  <a:schemeClr val="tx1">
                    <a:tint val="75000"/>
                  </a:schemeClr>
                </a:solidFill>
              </a:defRPr>
            </a:lvl8pPr>
            <a:lvl9pPr marL="12965826" indent="0">
              <a:buNone/>
              <a:defRPr sz="56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63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92309" y="6471672"/>
            <a:ext cx="18497907" cy="1542509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34272" y="6471672"/>
            <a:ext cx="18497907" cy="1542509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68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978" y="1294336"/>
            <a:ext cx="37539871" cy="469899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7979" y="5959567"/>
            <a:ext cx="18412897" cy="2920692"/>
          </a:xfrm>
        </p:spPr>
        <p:txBody>
          <a:bodyPr anchor="b"/>
          <a:lstStyle>
            <a:lvl1pPr marL="0" indent="0">
              <a:buNone/>
              <a:defRPr sz="8508" b="1"/>
            </a:lvl1pPr>
            <a:lvl2pPr marL="1620728" indent="0">
              <a:buNone/>
              <a:defRPr sz="7090" b="1"/>
            </a:lvl2pPr>
            <a:lvl3pPr marL="3241457" indent="0">
              <a:buNone/>
              <a:defRPr sz="6381" b="1"/>
            </a:lvl3pPr>
            <a:lvl4pPr marL="4862185" indent="0">
              <a:buNone/>
              <a:defRPr sz="5672" b="1"/>
            </a:lvl4pPr>
            <a:lvl5pPr marL="6482913" indent="0">
              <a:buNone/>
              <a:defRPr sz="5672" b="1"/>
            </a:lvl5pPr>
            <a:lvl6pPr marL="8103641" indent="0">
              <a:buNone/>
              <a:defRPr sz="5672" b="1"/>
            </a:lvl6pPr>
            <a:lvl7pPr marL="9724370" indent="0">
              <a:buNone/>
              <a:defRPr sz="5672" b="1"/>
            </a:lvl7pPr>
            <a:lvl8pPr marL="11345098" indent="0">
              <a:buNone/>
              <a:defRPr sz="5672" b="1"/>
            </a:lvl8pPr>
            <a:lvl9pPr marL="12965826" indent="0">
              <a:buNone/>
              <a:defRPr sz="567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7979" y="8880259"/>
            <a:ext cx="18412897" cy="130615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034272" y="5959567"/>
            <a:ext cx="18503576" cy="2920692"/>
          </a:xfrm>
        </p:spPr>
        <p:txBody>
          <a:bodyPr anchor="b"/>
          <a:lstStyle>
            <a:lvl1pPr marL="0" indent="0">
              <a:buNone/>
              <a:defRPr sz="8508" b="1"/>
            </a:lvl1pPr>
            <a:lvl2pPr marL="1620728" indent="0">
              <a:buNone/>
              <a:defRPr sz="7090" b="1"/>
            </a:lvl2pPr>
            <a:lvl3pPr marL="3241457" indent="0">
              <a:buNone/>
              <a:defRPr sz="6381" b="1"/>
            </a:lvl3pPr>
            <a:lvl4pPr marL="4862185" indent="0">
              <a:buNone/>
              <a:defRPr sz="5672" b="1"/>
            </a:lvl4pPr>
            <a:lvl5pPr marL="6482913" indent="0">
              <a:buNone/>
              <a:defRPr sz="5672" b="1"/>
            </a:lvl5pPr>
            <a:lvl6pPr marL="8103641" indent="0">
              <a:buNone/>
              <a:defRPr sz="5672" b="1"/>
            </a:lvl6pPr>
            <a:lvl7pPr marL="9724370" indent="0">
              <a:buNone/>
              <a:defRPr sz="5672" b="1"/>
            </a:lvl7pPr>
            <a:lvl8pPr marL="11345098" indent="0">
              <a:buNone/>
              <a:defRPr sz="5672" b="1"/>
            </a:lvl8pPr>
            <a:lvl9pPr marL="12965826" indent="0">
              <a:buNone/>
              <a:defRPr sz="567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034272" y="8880259"/>
            <a:ext cx="18503576" cy="130615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56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75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354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979" y="1620732"/>
            <a:ext cx="14037779" cy="5672561"/>
          </a:xfrm>
        </p:spPr>
        <p:txBody>
          <a:bodyPr anchor="b"/>
          <a:lstStyle>
            <a:lvl1pPr>
              <a:defRPr sz="113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3576" y="3500332"/>
            <a:ext cx="22034272" cy="17276549"/>
          </a:xfrm>
        </p:spPr>
        <p:txBody>
          <a:bodyPr/>
          <a:lstStyle>
            <a:lvl1pPr>
              <a:defRPr sz="11344"/>
            </a:lvl1pPr>
            <a:lvl2pPr>
              <a:defRPr sz="9926"/>
            </a:lvl2pPr>
            <a:lvl3pPr>
              <a:defRPr sz="8508"/>
            </a:lvl3pPr>
            <a:lvl4pPr>
              <a:defRPr sz="7090"/>
            </a:lvl4pPr>
            <a:lvl5pPr>
              <a:defRPr sz="7090"/>
            </a:lvl5pPr>
            <a:lvl6pPr>
              <a:defRPr sz="7090"/>
            </a:lvl6pPr>
            <a:lvl7pPr>
              <a:defRPr sz="7090"/>
            </a:lvl7pPr>
            <a:lvl8pPr>
              <a:defRPr sz="7090"/>
            </a:lvl8pPr>
            <a:lvl9pPr>
              <a:defRPr sz="709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7979" y="7293292"/>
            <a:ext cx="14037779" cy="13511727"/>
          </a:xfrm>
        </p:spPr>
        <p:txBody>
          <a:bodyPr/>
          <a:lstStyle>
            <a:lvl1pPr marL="0" indent="0">
              <a:buNone/>
              <a:defRPr sz="5672"/>
            </a:lvl1pPr>
            <a:lvl2pPr marL="1620728" indent="0">
              <a:buNone/>
              <a:defRPr sz="4963"/>
            </a:lvl2pPr>
            <a:lvl3pPr marL="3241457" indent="0">
              <a:buNone/>
              <a:defRPr sz="4254"/>
            </a:lvl3pPr>
            <a:lvl4pPr marL="4862185" indent="0">
              <a:buNone/>
              <a:defRPr sz="3545"/>
            </a:lvl4pPr>
            <a:lvl5pPr marL="6482913" indent="0">
              <a:buNone/>
              <a:defRPr sz="3545"/>
            </a:lvl5pPr>
            <a:lvl6pPr marL="8103641" indent="0">
              <a:buNone/>
              <a:defRPr sz="3545"/>
            </a:lvl6pPr>
            <a:lvl7pPr marL="9724370" indent="0">
              <a:buNone/>
              <a:defRPr sz="3545"/>
            </a:lvl7pPr>
            <a:lvl8pPr marL="11345098" indent="0">
              <a:buNone/>
              <a:defRPr sz="3545"/>
            </a:lvl8pPr>
            <a:lvl9pPr marL="12965826" indent="0">
              <a:buNone/>
              <a:defRPr sz="354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34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979" y="1620732"/>
            <a:ext cx="14037779" cy="5672561"/>
          </a:xfrm>
        </p:spPr>
        <p:txBody>
          <a:bodyPr anchor="b"/>
          <a:lstStyle>
            <a:lvl1pPr>
              <a:defRPr sz="113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03576" y="3500332"/>
            <a:ext cx="22034272" cy="17276549"/>
          </a:xfrm>
        </p:spPr>
        <p:txBody>
          <a:bodyPr anchor="t"/>
          <a:lstStyle>
            <a:lvl1pPr marL="0" indent="0">
              <a:buNone/>
              <a:defRPr sz="11344"/>
            </a:lvl1pPr>
            <a:lvl2pPr marL="1620728" indent="0">
              <a:buNone/>
              <a:defRPr sz="9926"/>
            </a:lvl2pPr>
            <a:lvl3pPr marL="3241457" indent="0">
              <a:buNone/>
              <a:defRPr sz="8508"/>
            </a:lvl3pPr>
            <a:lvl4pPr marL="4862185" indent="0">
              <a:buNone/>
              <a:defRPr sz="7090"/>
            </a:lvl4pPr>
            <a:lvl5pPr marL="6482913" indent="0">
              <a:buNone/>
              <a:defRPr sz="7090"/>
            </a:lvl5pPr>
            <a:lvl6pPr marL="8103641" indent="0">
              <a:buNone/>
              <a:defRPr sz="7090"/>
            </a:lvl6pPr>
            <a:lvl7pPr marL="9724370" indent="0">
              <a:buNone/>
              <a:defRPr sz="7090"/>
            </a:lvl7pPr>
            <a:lvl8pPr marL="11345098" indent="0">
              <a:buNone/>
              <a:defRPr sz="7090"/>
            </a:lvl8pPr>
            <a:lvl9pPr marL="12965826" indent="0">
              <a:buNone/>
              <a:defRPr sz="709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7979" y="7293292"/>
            <a:ext cx="14037779" cy="13511727"/>
          </a:xfrm>
        </p:spPr>
        <p:txBody>
          <a:bodyPr/>
          <a:lstStyle>
            <a:lvl1pPr marL="0" indent="0">
              <a:buNone/>
              <a:defRPr sz="5672"/>
            </a:lvl1pPr>
            <a:lvl2pPr marL="1620728" indent="0">
              <a:buNone/>
              <a:defRPr sz="4963"/>
            </a:lvl2pPr>
            <a:lvl3pPr marL="3241457" indent="0">
              <a:buNone/>
              <a:defRPr sz="4254"/>
            </a:lvl3pPr>
            <a:lvl4pPr marL="4862185" indent="0">
              <a:buNone/>
              <a:defRPr sz="3545"/>
            </a:lvl4pPr>
            <a:lvl5pPr marL="6482913" indent="0">
              <a:buNone/>
              <a:defRPr sz="3545"/>
            </a:lvl5pPr>
            <a:lvl6pPr marL="8103641" indent="0">
              <a:buNone/>
              <a:defRPr sz="3545"/>
            </a:lvl6pPr>
            <a:lvl7pPr marL="9724370" indent="0">
              <a:buNone/>
              <a:defRPr sz="3545"/>
            </a:lvl7pPr>
            <a:lvl8pPr marL="11345098" indent="0">
              <a:buNone/>
              <a:defRPr sz="3545"/>
            </a:lvl8pPr>
            <a:lvl9pPr marL="12965826" indent="0">
              <a:buNone/>
              <a:defRPr sz="354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2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92309" y="1294336"/>
            <a:ext cx="37539871" cy="4698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2309" y="6471672"/>
            <a:ext cx="37539871" cy="15425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92308" y="22532674"/>
            <a:ext cx="9793010" cy="1294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FAE04-1802-4E33-B1DE-56EA9F15C17B}" type="datetimeFigureOut">
              <a:rPr kumimoji="1" lang="ja-JP" altLang="en-US" smtClean="0"/>
              <a:t>2025/10/5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17487" y="22532674"/>
            <a:ext cx="14689515" cy="1294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739170" y="22532674"/>
            <a:ext cx="9793010" cy="1294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46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41457" rtl="0" eaLnBrk="1" latinLnBrk="0" hangingPunct="1">
        <a:lnSpc>
          <a:spcPct val="90000"/>
        </a:lnSpc>
        <a:spcBef>
          <a:spcPct val="0"/>
        </a:spcBef>
        <a:buNone/>
        <a:defRPr kumimoji="1" sz="155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364" indent="-810364" algn="l" defTabSz="3241457" rtl="0" eaLnBrk="1" latinLnBrk="0" hangingPunct="1">
        <a:lnSpc>
          <a:spcPct val="90000"/>
        </a:lnSpc>
        <a:spcBef>
          <a:spcPts val="3545"/>
        </a:spcBef>
        <a:buFont typeface="Arial" panose="020B0604020202020204" pitchFamily="34" charset="0"/>
        <a:buChar char="•"/>
        <a:defRPr kumimoji="1" sz="9926" kern="1200">
          <a:solidFill>
            <a:schemeClr val="tx1"/>
          </a:solidFill>
          <a:latin typeface="+mn-lt"/>
          <a:ea typeface="+mn-ea"/>
          <a:cs typeface="+mn-cs"/>
        </a:defRPr>
      </a:lvl1pPr>
      <a:lvl2pPr marL="2431092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8508" kern="1200">
          <a:solidFill>
            <a:schemeClr val="tx1"/>
          </a:solidFill>
          <a:latin typeface="+mn-lt"/>
          <a:ea typeface="+mn-ea"/>
          <a:cs typeface="+mn-cs"/>
        </a:defRPr>
      </a:lvl2pPr>
      <a:lvl3pPr marL="4051821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7090" kern="1200">
          <a:solidFill>
            <a:schemeClr val="tx1"/>
          </a:solidFill>
          <a:latin typeface="+mn-lt"/>
          <a:ea typeface="+mn-ea"/>
          <a:cs typeface="+mn-cs"/>
        </a:defRPr>
      </a:lvl3pPr>
      <a:lvl4pPr marL="5672549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4pPr>
      <a:lvl5pPr marL="7293277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5pPr>
      <a:lvl6pPr marL="8914006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6pPr>
      <a:lvl7pPr marL="10534734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7pPr>
      <a:lvl8pPr marL="12155462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8pPr>
      <a:lvl9pPr marL="13776190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1pPr>
      <a:lvl2pPr marL="1620728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2pPr>
      <a:lvl3pPr marL="3241457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3pPr>
      <a:lvl4pPr marL="4862185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4pPr>
      <a:lvl5pPr marL="6482913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5pPr>
      <a:lvl6pPr marL="8103641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6pPr>
      <a:lvl7pPr marL="9724370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7pPr>
      <a:lvl8pPr marL="11345098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8pPr>
      <a:lvl9pPr marL="12965826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13" Type="http://schemas.openxmlformats.org/officeDocument/2006/relationships/image" Target="../media/image9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tiff"/><Relationship Id="rId12" Type="http://schemas.openxmlformats.org/officeDocument/2006/relationships/image" Target="../media/image8.tif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tiff"/><Relationship Id="rId11" Type="http://schemas.openxmlformats.org/officeDocument/2006/relationships/image" Target="../media/image7.tiff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tiff"/><Relationship Id="rId4" Type="http://schemas.openxmlformats.org/officeDocument/2006/relationships/hyperlink" Target="mailto:qdong@usst.edu.cn" TargetMode="External"/><Relationship Id="rId9" Type="http://schemas.openxmlformats.org/officeDocument/2006/relationships/image" Target="../media/image5.tiff"/><Relationship Id="rId14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66FEA-96BE-BA25-F318-9177953D6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B4D000E8-619E-CD3F-99A7-3EEF64B4A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2104" y="4908478"/>
            <a:ext cx="25712440" cy="19199338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lIns="375509" tIns="375509" rIns="375509" bIns="375509" numCol="1" spcCol="720685"/>
          <a:lstStyle/>
          <a:p>
            <a:pPr defTabSz="952097" eaLnBrk="0" hangingPunct="0">
              <a:spcBef>
                <a:spcPct val="50000"/>
              </a:spcBef>
            </a:pPr>
            <a:endParaRPr lang="en-AU" sz="2000" dirty="0">
              <a:solidFill>
                <a:srgbClr val="76357E"/>
              </a:solidFill>
              <a:latin typeface="+mj-lt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55052957-0308-5D07-30AB-25A49D845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3903" y="19062974"/>
            <a:ext cx="6369916" cy="4805661"/>
          </a:xfrm>
          <a:prstGeom prst="rect">
            <a:avLst/>
          </a:prstGeom>
          <a:solidFill>
            <a:schemeClr val="bg1">
              <a:alpha val="69000"/>
            </a:schemeClr>
          </a:solidFill>
          <a:ln w="9525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wrap="square" lIns="324000" tIns="47696" rIns="324000" bIns="47696">
            <a:noAutofit/>
          </a:bodyPr>
          <a:lstStyle>
            <a:lvl1pPr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AU" sz="3000" i="1" dirty="0">
              <a:latin typeface="+mn-lt"/>
              <a:cs typeface="Arial" charset="0"/>
            </a:endParaRP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2E56B14B-2820-57DC-C153-B677D8630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9460" y="12148856"/>
            <a:ext cx="9880382" cy="6758302"/>
          </a:xfrm>
          <a:prstGeom prst="rect">
            <a:avLst/>
          </a:prstGeom>
          <a:solidFill>
            <a:schemeClr val="bg1">
              <a:alpha val="69000"/>
            </a:schemeClr>
          </a:solidFill>
          <a:ln w="9525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wrap="square" lIns="324000" tIns="47696" rIns="324000" bIns="47696">
            <a:noAutofit/>
          </a:bodyPr>
          <a:lstStyle>
            <a:lvl1pPr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AU" sz="3000" i="1" dirty="0">
              <a:latin typeface="+mn-lt"/>
              <a:cs typeface="Arial" charset="0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74AC6EC2-66C1-CD0D-2A8C-50374634A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39190" y="12155989"/>
            <a:ext cx="4524016" cy="6758302"/>
          </a:xfrm>
          <a:prstGeom prst="rect">
            <a:avLst/>
          </a:prstGeom>
          <a:solidFill>
            <a:schemeClr val="bg1">
              <a:alpha val="69000"/>
            </a:schemeClr>
          </a:solidFill>
          <a:ln w="9525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wrap="square" lIns="324000" tIns="47696" rIns="324000" bIns="47696">
            <a:noAutofit/>
          </a:bodyPr>
          <a:lstStyle>
            <a:lvl1pPr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AU" sz="3000" i="1" dirty="0">
              <a:latin typeface="+mn-lt"/>
              <a:cs typeface="Arial" charset="0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52EEE18D-560E-01FC-F709-F1E0A341E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6125" y="12148856"/>
            <a:ext cx="4822308" cy="6758302"/>
          </a:xfrm>
          <a:prstGeom prst="rect">
            <a:avLst/>
          </a:prstGeom>
          <a:solidFill>
            <a:schemeClr val="bg1">
              <a:alpha val="69000"/>
            </a:schemeClr>
          </a:solidFill>
          <a:ln w="9525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wrap="square" lIns="324000" tIns="47696" rIns="324000" bIns="47696">
            <a:noAutofit/>
          </a:bodyPr>
          <a:lstStyle>
            <a:lvl1pPr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AU" sz="3000" i="1" dirty="0">
              <a:latin typeface="+mn-lt"/>
              <a:cs typeface="Arial" charset="0"/>
            </a:endParaRPr>
          </a:p>
        </p:txBody>
      </p:sp>
      <p:sp>
        <p:nvSpPr>
          <p:cNvPr id="51" name="Text Box 14">
            <a:extLst>
              <a:ext uri="{FF2B5EF4-FFF2-40B4-BE49-F238E27FC236}">
                <a16:creationId xmlns:a16="http://schemas.microsoft.com/office/drawing/2014/main" id="{D38C6E27-09BA-3DB0-991B-D69AD0A50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1995" y="19070689"/>
            <a:ext cx="11551067" cy="4797946"/>
          </a:xfrm>
          <a:prstGeom prst="rect">
            <a:avLst/>
          </a:prstGeom>
          <a:solidFill>
            <a:schemeClr val="bg1">
              <a:alpha val="69000"/>
            </a:schemeClr>
          </a:solidFill>
          <a:ln w="9525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wrap="square" lIns="324000" tIns="47696" rIns="324000" bIns="47696">
            <a:noAutofit/>
          </a:bodyPr>
          <a:lstStyle>
            <a:lvl1pPr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AU" sz="3000" i="1" dirty="0">
              <a:latin typeface="+mn-lt"/>
              <a:cs typeface="Arial" charset="0"/>
            </a:endParaRPr>
          </a:p>
        </p:txBody>
      </p:sp>
      <p:sp>
        <p:nvSpPr>
          <p:cNvPr id="50" name="Text Box 14">
            <a:extLst>
              <a:ext uri="{FF2B5EF4-FFF2-40B4-BE49-F238E27FC236}">
                <a16:creationId xmlns:a16="http://schemas.microsoft.com/office/drawing/2014/main" id="{68637ED7-A6B3-C062-8DFF-A5C7BA0F3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2390" y="12165081"/>
            <a:ext cx="5412135" cy="6742077"/>
          </a:xfrm>
          <a:prstGeom prst="rect">
            <a:avLst/>
          </a:prstGeom>
          <a:solidFill>
            <a:schemeClr val="bg1">
              <a:alpha val="69000"/>
            </a:schemeClr>
          </a:solidFill>
          <a:ln w="9525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wrap="square" lIns="324000" tIns="47696" rIns="324000" bIns="47696">
            <a:noAutofit/>
          </a:bodyPr>
          <a:lstStyle>
            <a:lvl1pPr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AU" sz="3000" i="1" dirty="0">
              <a:latin typeface="+mn-lt"/>
              <a:cs typeface="Arial" charset="0"/>
            </a:endParaRP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23069A81-C8CB-439B-5EE9-F9C9A329C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95402" y="5216859"/>
            <a:ext cx="7644440" cy="6858928"/>
          </a:xfrm>
          <a:prstGeom prst="rect">
            <a:avLst/>
          </a:prstGeom>
          <a:solidFill>
            <a:schemeClr val="bg1">
              <a:alpha val="69000"/>
            </a:schemeClr>
          </a:solidFill>
          <a:ln w="9525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wrap="square" lIns="324000" tIns="47696" rIns="324000" bIns="47696">
            <a:noAutofit/>
          </a:bodyPr>
          <a:lstStyle>
            <a:lvl1pPr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AU" sz="3000" i="1" dirty="0">
              <a:latin typeface="+mn-lt"/>
              <a:cs typeface="Arial" charset="0"/>
            </a:endParaRP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9C4AD1F0-AEE4-5F3B-95BB-B9E2182CE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3795" y="5216859"/>
            <a:ext cx="9741326" cy="6858928"/>
          </a:xfrm>
          <a:prstGeom prst="rect">
            <a:avLst/>
          </a:prstGeom>
          <a:solidFill>
            <a:schemeClr val="bg1">
              <a:alpha val="69000"/>
            </a:schemeClr>
          </a:solidFill>
          <a:ln w="9525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wrap="square" lIns="324000" tIns="47696" rIns="324000" bIns="47696">
            <a:noAutofit/>
          </a:bodyPr>
          <a:lstStyle>
            <a:lvl1pPr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AU" sz="3000" i="1" dirty="0">
              <a:latin typeface="+mn-lt"/>
              <a:cs typeface="Arial" charset="0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E63420A-C4FD-E6F1-5178-EED9CE428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2391" y="5216859"/>
            <a:ext cx="6980427" cy="6858928"/>
          </a:xfrm>
          <a:prstGeom prst="rect">
            <a:avLst/>
          </a:prstGeom>
          <a:solidFill>
            <a:schemeClr val="bg1">
              <a:alpha val="69000"/>
            </a:schemeClr>
          </a:solidFill>
          <a:ln w="9525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wrap="square" lIns="324000" tIns="47696" rIns="324000" bIns="47696">
            <a:noAutofit/>
          </a:bodyPr>
          <a:lstStyle>
            <a:lvl1pPr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AU" sz="3000" i="1" dirty="0">
              <a:latin typeface="+mn-lt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69DA3A-C7EC-34F4-9BA6-459942204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16" y="4908478"/>
            <a:ext cx="8568952" cy="8209658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</a:ln>
          <a:effectLst/>
        </p:spPr>
        <p:txBody>
          <a:bodyPr lIns="375509" tIns="375509" rIns="375509" bIns="375509"/>
          <a:lstStyle/>
          <a:p>
            <a:pPr defTabSz="952097" eaLnBrk="0" hangingPunct="0"/>
            <a:r>
              <a:rPr lang="en-US" sz="5500" b="1" cap="all" dirty="0">
                <a:solidFill>
                  <a:srgbClr val="76357E"/>
                </a:solidFill>
              </a:rPr>
              <a:t>Introduction</a:t>
            </a:r>
          </a:p>
          <a:p>
            <a:pPr marL="97200" indent="-457200" defTabSz="952097" eaLnBrk="0" hangingPunct="0">
              <a:buFont typeface="Wingdings" panose="05000000000000000000" pitchFamily="2" charset="2"/>
              <a:buChar char="Ø"/>
            </a:pPr>
            <a:r>
              <a:rPr lang="en-US" sz="2700" dirty="0"/>
              <a:t>In recent years, incidents of </a:t>
            </a:r>
            <a:r>
              <a:rPr lang="en-US" sz="2700" i="1" dirty="0"/>
              <a:t>Listeria monocytogenes </a:t>
            </a:r>
            <a:r>
              <a:rPr lang="en-US" sz="2700" dirty="0"/>
              <a:t>contamination in ice cream have occurred with increasing frequency, which are highly associated with the production environment. Notably, ST8 is the predominant </a:t>
            </a:r>
            <a:r>
              <a:rPr lang="en-US" sz="2700" dirty="0" err="1"/>
              <a:t>multilocus</a:t>
            </a:r>
            <a:r>
              <a:rPr lang="en-US" sz="2700" dirty="0"/>
              <a:t> sequence typing (MLST) of the pathogen in such cases</a:t>
            </a:r>
            <a:r>
              <a:rPr lang="en-US" sz="2700" baseline="30000" dirty="0"/>
              <a:t>[1]</a:t>
            </a:r>
            <a:r>
              <a:rPr lang="en-US" sz="2700" dirty="0"/>
              <a:t>.</a:t>
            </a:r>
          </a:p>
          <a:p>
            <a:pPr marL="97200" indent="-457200" defTabSz="952097" eaLnBrk="0" hangingPunct="0">
              <a:buFont typeface="Wingdings" panose="05000000000000000000" pitchFamily="2" charset="2"/>
              <a:buChar char="Ø"/>
            </a:pPr>
            <a:r>
              <a:rPr lang="en-US" sz="2700" i="1" dirty="0"/>
              <a:t>Listeria monocytogenes </a:t>
            </a:r>
            <a:r>
              <a:rPr lang="en-US" sz="2700" dirty="0"/>
              <a:t>is capable of forming biofilms in the ice cream processing environment</a:t>
            </a:r>
            <a:r>
              <a:rPr lang="en-US" altLang="zh-CN" sz="2700" baseline="30000" dirty="0"/>
              <a:t> [2]</a:t>
            </a:r>
            <a:r>
              <a:rPr lang="en-US" altLang="zh-CN" sz="2700" dirty="0"/>
              <a:t>.</a:t>
            </a:r>
            <a:endParaRPr lang="en-US" sz="2700" dirty="0"/>
          </a:p>
          <a:p>
            <a:pPr marL="97200" indent="-457200" defTabSz="952097" eaLnBrk="0" hangingPunct="0">
              <a:buFont typeface="Wingdings" panose="05000000000000000000" pitchFamily="2" charset="2"/>
              <a:buChar char="Ø"/>
            </a:pPr>
            <a:r>
              <a:rPr lang="en-US" sz="2700" dirty="0"/>
              <a:t>Within the ice cream processing industry, chemical disinfectant treatment, heat treatment, and Clean-in-Place (CIP) procedures are widely employed to inhibit and eliminate </a:t>
            </a:r>
            <a:r>
              <a:rPr lang="en-US" sz="2700" i="1" dirty="0"/>
              <a:t>L. monocytogenes </a:t>
            </a:r>
            <a:r>
              <a:rPr lang="en-US" sz="2700" dirty="0"/>
              <a:t>and its biofilms</a:t>
            </a:r>
            <a:r>
              <a:rPr lang="en-US" altLang="zh-CN" sz="2700" baseline="30000" dirty="0"/>
              <a:t> [3-4]</a:t>
            </a:r>
            <a:r>
              <a:rPr lang="en-US" altLang="zh-CN" sz="2700" dirty="0"/>
              <a:t>.</a:t>
            </a:r>
            <a:endParaRPr lang="en-US" sz="2700" dirty="0"/>
          </a:p>
          <a:p>
            <a:pPr marL="97200" indent="-457200" defTabSz="952097" eaLnBrk="0" hangingPunct="0">
              <a:buFont typeface="Wingdings" panose="05000000000000000000" pitchFamily="2" charset="2"/>
              <a:buChar char="Ø"/>
            </a:pPr>
            <a:r>
              <a:rPr lang="en-US" altLang="zh-CN" sz="2700" dirty="0"/>
              <a:t>Currently, the formation patterns of </a:t>
            </a:r>
            <a:r>
              <a:rPr lang="en-US" altLang="zh-CN" sz="2700" i="1" dirty="0"/>
              <a:t>Listeria monocytogenes</a:t>
            </a:r>
            <a:r>
              <a:rPr lang="en-US" altLang="zh-CN" sz="2700" dirty="0"/>
              <a:t> biofilms in simulated ice cream matrices, as well as their resistance to chemical and thermal stresses, remain poorly understood.</a:t>
            </a:r>
            <a:endParaRPr lang="en-US" sz="2700" dirty="0"/>
          </a:p>
          <a:p>
            <a:pPr defTabSz="952097" eaLnBrk="0" hangingPunct="0">
              <a:spcBef>
                <a:spcPct val="50000"/>
              </a:spcBef>
            </a:pPr>
            <a:endParaRPr lang="en-AU" sz="2000" dirty="0">
              <a:latin typeface="Arial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3B3923F-3B9D-FE93-A8B0-F6ACA611F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78157" y="4934565"/>
            <a:ext cx="7899739" cy="8715734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lIns="375509" tIns="375509" rIns="375509" bIns="375509"/>
          <a:lstStyle/>
          <a:p>
            <a:pPr defTabSz="952097" eaLnBrk="0" hangingPunct="0">
              <a:spcBef>
                <a:spcPct val="50000"/>
              </a:spcBef>
            </a:pPr>
            <a:r>
              <a:rPr lang="en-US" sz="5500" b="1" cap="all" dirty="0">
                <a:solidFill>
                  <a:srgbClr val="76357E"/>
                </a:solidFill>
              </a:rPr>
              <a:t>Conclusions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en-US" altLang="zh-CN" sz="2700" dirty="0"/>
              <a:t>The </a:t>
            </a:r>
            <a:r>
              <a:rPr lang="en-US" altLang="zh-CN" sz="2700" i="1" dirty="0"/>
              <a:t>L. monocytogenes</a:t>
            </a:r>
            <a:r>
              <a:rPr lang="en-US" altLang="zh-CN" sz="2700" dirty="0"/>
              <a:t> ST8 strain isolated from ice cream exhibits pronounced biofilm-forming capability in ice cream processing environments.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en-US" altLang="zh-CN" sz="2700" dirty="0"/>
              <a:t>Temperature emerges as a primary determinant influencing biofilm characteristic of </a:t>
            </a:r>
            <a:r>
              <a:rPr lang="en-US" altLang="zh-CN" sz="2700" i="1" dirty="0"/>
              <a:t>L. monocytogenes</a:t>
            </a:r>
            <a:r>
              <a:rPr lang="en-US" altLang="zh-CN" sz="2700" dirty="0"/>
              <a:t>, including motility, EPS secretion, structural organization, and stress resistance. 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en-US" altLang="zh-CN" sz="2700" dirty="0"/>
              <a:t>Notably, despite the limited number of strains investigated, strain-specific variations were identified as contributing factors. 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en-US" altLang="zh-CN" sz="2700" dirty="0"/>
              <a:t>Adherence to strict Hazard Analysis and Critical Control Points (HACCP), Good Manufacturing Practices (GMP), and Sanitation Standard Operating Procedures (SSOP) in ice cream processing facilities enables effective elimination of biofilm-forming Listeria monocytogenes, thereby significantly mitigating the risk of pathogenic contamination of food products.</a:t>
            </a:r>
            <a:endParaRPr lang="zh-CN" altLang="en-US" sz="2700" dirty="0"/>
          </a:p>
          <a:p>
            <a:pPr defTabSz="952097"/>
            <a:endParaRPr lang="en-US" sz="3993" b="1" dirty="0">
              <a:cs typeface="Arial" charset="0"/>
            </a:endParaRPr>
          </a:p>
          <a:p>
            <a:pPr defTabSz="952097"/>
            <a:endParaRPr lang="en-US" sz="3993" b="1" dirty="0">
              <a:cs typeface="Arial" charset="0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E00D17A1-63E5-1ABD-9FAE-AA5E19D69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72988" y="13898893"/>
            <a:ext cx="7899739" cy="2750807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lIns="375509" tIns="375509" rIns="375509" bIns="375509"/>
          <a:lstStyle/>
          <a:p>
            <a:pPr defTabSz="952097" eaLnBrk="0" hangingPunct="0">
              <a:spcBef>
                <a:spcPct val="50000"/>
              </a:spcBef>
            </a:pPr>
            <a:r>
              <a:rPr lang="en-GB" sz="5500" b="1" cap="all" dirty="0">
                <a:solidFill>
                  <a:srgbClr val="76357E"/>
                </a:solidFill>
              </a:rPr>
              <a:t>Acknowledgements</a:t>
            </a:r>
          </a:p>
          <a:p>
            <a:pPr indent="-360000" defTabSz="952097" eaLnBrk="0" hangingPunct="0">
              <a:buFont typeface="Wingdings" panose="05000000000000000000" pitchFamily="2" charset="2"/>
              <a:buChar char="Ø"/>
            </a:pPr>
            <a:r>
              <a:rPr lang="en-US" sz="2700" dirty="0"/>
              <a:t>This research was funded by the National Natural Science Foundation of China (Grant No. 32472453).</a:t>
            </a:r>
            <a:endParaRPr lang="en-US" sz="2700" dirty="0">
              <a:latin typeface="Arial" charset="0"/>
            </a:endParaRP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538FACDC-D9A6-D938-77AE-6A9396F4E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14" y="13500311"/>
            <a:ext cx="8568953" cy="4257558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lIns="375509" tIns="375509" rIns="375509" bIns="375509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5500" b="1" cap="all" dirty="0">
                <a:solidFill>
                  <a:srgbClr val="76357E"/>
                </a:solidFill>
                <a:latin typeface="+mn-lt"/>
              </a:rPr>
              <a:t>AIM</a:t>
            </a:r>
          </a:p>
          <a:p>
            <a:pPr marL="97200" indent="-457200">
              <a:buFont typeface="Wingdings" panose="05000000000000000000" pitchFamily="2" charset="2"/>
              <a:buChar char="Ø"/>
            </a:pPr>
            <a:r>
              <a:rPr lang="en-US" altLang="zh-CN" sz="2700" dirty="0">
                <a:latin typeface="+mn-lt"/>
              </a:rPr>
              <a:t>To </a:t>
            </a:r>
            <a:r>
              <a:rPr lang="en-US" sz="2700" dirty="0">
                <a:latin typeface="+mn-lt"/>
              </a:rPr>
              <a:t>elucidate the behavioral characteristics of L. monocytogenes on  stainless steel (SS) surfaces in ice cream at 5</a:t>
            </a:r>
            <a:r>
              <a:rPr lang="zh-CN" altLang="en-US" sz="2700" dirty="0">
                <a:latin typeface="+mn-lt"/>
              </a:rPr>
              <a:t>℃</a:t>
            </a:r>
            <a:r>
              <a:rPr lang="en-US" sz="2700" dirty="0">
                <a:latin typeface="+mn-lt"/>
              </a:rPr>
              <a:t>, 15</a:t>
            </a:r>
            <a:r>
              <a:rPr lang="zh-CN" altLang="en-US" sz="2700" dirty="0">
                <a:latin typeface="+mn-lt"/>
              </a:rPr>
              <a:t>℃</a:t>
            </a:r>
            <a:r>
              <a:rPr lang="en-US" sz="2700" dirty="0">
                <a:latin typeface="+mn-lt"/>
              </a:rPr>
              <a:t>, and 25</a:t>
            </a:r>
            <a:r>
              <a:rPr lang="zh-CN" altLang="en-US" sz="2700" dirty="0">
                <a:latin typeface="+mn-lt"/>
              </a:rPr>
              <a:t>℃</a:t>
            </a:r>
            <a:r>
              <a:rPr lang="en-US" sz="2700" dirty="0">
                <a:latin typeface="+mn-lt"/>
              </a:rPr>
              <a:t>; </a:t>
            </a:r>
          </a:p>
          <a:p>
            <a:pPr marL="97200" indent="-457200">
              <a:buFont typeface="Wingdings" panose="05000000000000000000" pitchFamily="2" charset="2"/>
              <a:buChar char="Ø"/>
            </a:pPr>
            <a:r>
              <a:rPr lang="en-US" altLang="zh-CN" sz="2700" dirty="0">
                <a:latin typeface="+mn-lt"/>
              </a:rPr>
              <a:t>To </a:t>
            </a:r>
            <a:r>
              <a:rPr lang="en-US" sz="2700" dirty="0">
                <a:latin typeface="+mn-lt"/>
              </a:rPr>
              <a:t>investigate the resistance of biofilms to chemical disinfectants and thermal stress under each condition; </a:t>
            </a:r>
          </a:p>
          <a:p>
            <a:pPr marL="97200" indent="-457200">
              <a:buFont typeface="Wingdings" panose="05000000000000000000" pitchFamily="2" charset="2"/>
              <a:buChar char="Ø"/>
            </a:pPr>
            <a:r>
              <a:rPr lang="en-US" sz="2700" dirty="0">
                <a:latin typeface="+mn-lt"/>
              </a:rPr>
              <a:t>To verify the correlations between parameters using the spearman correlation coefficient.</a:t>
            </a:r>
            <a:endParaRPr lang="en-AU" sz="2700" dirty="0">
              <a:latin typeface="+mn-lt"/>
            </a:endParaRPr>
          </a:p>
        </p:txBody>
      </p:sp>
      <p:sp>
        <p:nvSpPr>
          <p:cNvPr id="17" name="Rectangle 28">
            <a:extLst>
              <a:ext uri="{FF2B5EF4-FFF2-40B4-BE49-F238E27FC236}">
                <a16:creationId xmlns:a16="http://schemas.microsoft.com/office/drawing/2014/main" id="{CE309979-0B98-6477-328B-FDCFDBAFE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72988" y="16898294"/>
            <a:ext cx="7899739" cy="720952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lIns="375509" tIns="375509" rIns="375509" bIns="375509"/>
          <a:lstStyle/>
          <a:p>
            <a:pPr defTabSz="952097" eaLnBrk="0" hangingPunct="0">
              <a:spcBef>
                <a:spcPct val="50000"/>
              </a:spcBef>
            </a:pPr>
            <a:r>
              <a:rPr lang="en-US" sz="5500" b="1" cap="all" dirty="0">
                <a:solidFill>
                  <a:srgbClr val="76357E"/>
                </a:solidFill>
              </a:rPr>
              <a:t>References</a:t>
            </a:r>
          </a:p>
          <a:p>
            <a:pPr defTabSz="952097" eaLnBrk="0" hangingPunct="0">
              <a:spcBef>
                <a:spcPct val="50000"/>
              </a:spcBef>
            </a:pPr>
            <a:endParaRPr lang="en-US" sz="2500" dirty="0">
              <a:latin typeface="Arial" charset="0"/>
              <a:cs typeface="Arial" charset="0"/>
            </a:endParaRP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EA183627-BCF2-D97B-10E5-402E0C455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5477" y="294551"/>
            <a:ext cx="22835437" cy="230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5400" b="1" spc="-300" dirty="0">
                <a:latin typeface="+mj-lt"/>
              </a:rPr>
              <a:t>Impact of Temperature Fluctuation on Biofilm Formation and Removal of Different </a:t>
            </a:r>
            <a:r>
              <a:rPr lang="en-US" sz="5400" b="1" i="1" spc="-300" dirty="0">
                <a:latin typeface="+mj-lt"/>
              </a:rPr>
              <a:t>Listeria monocytogenes </a:t>
            </a:r>
            <a:r>
              <a:rPr lang="en-US" sz="5400" b="1" spc="-300" dirty="0">
                <a:latin typeface="+mj-lt"/>
              </a:rPr>
              <a:t>Strains in Ice Cream Processing Environments</a:t>
            </a:r>
            <a:br>
              <a:rPr lang="en-GB" sz="5400" b="1" spc="-150" dirty="0">
                <a:latin typeface="+mj-lt"/>
              </a:rPr>
            </a:br>
            <a:endParaRPr lang="en-AU" sz="5400" b="1" spc="-150" dirty="0">
              <a:latin typeface="+mj-lt"/>
            </a:endParaRPr>
          </a:p>
        </p:txBody>
      </p:sp>
      <p:sp>
        <p:nvSpPr>
          <p:cNvPr id="37" name="TextBox 22">
            <a:extLst>
              <a:ext uri="{FF2B5EF4-FFF2-40B4-BE49-F238E27FC236}">
                <a16:creationId xmlns:a16="http://schemas.microsoft.com/office/drawing/2014/main" id="{140FBBED-56DC-9883-934D-0DD8CDD696E5}"/>
              </a:ext>
            </a:extLst>
          </p:cNvPr>
          <p:cNvSpPr txBox="1"/>
          <p:nvPr/>
        </p:nvSpPr>
        <p:spPr>
          <a:xfrm>
            <a:off x="55040" y="3954371"/>
            <a:ext cx="8767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Contact Information:  </a:t>
            </a:r>
          </a:p>
          <a:p>
            <a:r>
              <a:rPr lang="en-CA" sz="2800" dirty="0" err="1"/>
              <a:t>Qingli</a:t>
            </a:r>
            <a:r>
              <a:rPr lang="en-CA" sz="2800" dirty="0"/>
              <a:t> Dong</a:t>
            </a:r>
            <a:r>
              <a:rPr lang="zh-CN" altLang="en-US" sz="2800" dirty="0"/>
              <a:t>（</a:t>
            </a:r>
            <a:r>
              <a:rPr lang="en-CA" sz="2800" dirty="0">
                <a:hlinkClick r:id="rId4"/>
              </a:rPr>
              <a:t>qdong@usst.edu.cn</a:t>
            </a:r>
            <a:r>
              <a:rPr lang="zh-CN" altLang="en-US" sz="2800" dirty="0"/>
              <a:t>）</a:t>
            </a:r>
            <a:endParaRPr lang="en-CA" sz="2800" dirty="0"/>
          </a:p>
        </p:txBody>
      </p:sp>
      <p:sp>
        <p:nvSpPr>
          <p:cNvPr id="39" name="Text Box 40">
            <a:extLst>
              <a:ext uri="{FF2B5EF4-FFF2-40B4-BE49-F238E27FC236}">
                <a16:creationId xmlns:a16="http://schemas.microsoft.com/office/drawing/2014/main" id="{BDE7BCFE-A409-D375-D405-A00D1BE64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1366" y="2332222"/>
            <a:ext cx="24107451" cy="3024336"/>
          </a:xfrm>
          <a:prstGeom prst="rect">
            <a:avLst/>
          </a:prstGeom>
          <a:noFill/>
          <a:ln>
            <a:noFill/>
          </a:ln>
          <a:effectLst/>
        </p:spPr>
        <p:txBody>
          <a:bodyPr lIns="430266" tIns="430266" rIns="430266" bIns="430266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AU" sz="2800" b="1">
                <a:latin typeface="+mn-lt"/>
              </a:rPr>
              <a:t>Zhao Li</a:t>
            </a:r>
            <a:r>
              <a:rPr lang="en-AU" sz="2800" b="1" baseline="30000">
                <a:latin typeface="+mn-lt"/>
              </a:rPr>
              <a:t>1</a:t>
            </a:r>
            <a:r>
              <a:rPr lang="en-AU" sz="2800" b="1">
                <a:latin typeface="+mn-lt"/>
              </a:rPr>
              <a:t>, Jiangtian Wang</a:t>
            </a:r>
            <a:r>
              <a:rPr lang="en-AU" sz="2800" b="1" baseline="30000">
                <a:latin typeface="+mn-lt"/>
              </a:rPr>
              <a:t>1</a:t>
            </a:r>
            <a:r>
              <a:rPr lang="en-AU" sz="2800" b="1">
                <a:latin typeface="+mn-lt"/>
              </a:rPr>
              <a:t>, Yifan Gao</a:t>
            </a:r>
            <a:r>
              <a:rPr lang="en-AU" sz="2800" b="1" baseline="30000">
                <a:latin typeface="+mn-lt"/>
              </a:rPr>
              <a:t>1</a:t>
            </a:r>
            <a:r>
              <a:rPr lang="en-AU" sz="2800" b="1">
                <a:latin typeface="+mn-lt"/>
              </a:rPr>
              <a:t>, Hongzhi Zhang</a:t>
            </a:r>
            <a:r>
              <a:rPr lang="en-AU" sz="2800" b="1" baseline="30000">
                <a:latin typeface="+mn-lt"/>
              </a:rPr>
              <a:t>2</a:t>
            </a:r>
            <a:r>
              <a:rPr lang="en-AU" sz="2800" b="1">
                <a:latin typeface="+mn-lt"/>
              </a:rPr>
              <a:t>, Yangtai Liu </a:t>
            </a:r>
            <a:r>
              <a:rPr lang="en-AU" sz="2800" b="1" baseline="30000">
                <a:latin typeface="+mn-lt"/>
              </a:rPr>
              <a:t>1</a:t>
            </a:r>
            <a:r>
              <a:rPr lang="en-AU" sz="2800" b="1">
                <a:latin typeface="+mn-lt"/>
              </a:rPr>
              <a:t>, Xuejuan Xia</a:t>
            </a:r>
            <a:r>
              <a:rPr lang="en-AU" sz="2800" b="1" baseline="30000">
                <a:latin typeface="+mn-lt"/>
              </a:rPr>
              <a:t>1</a:t>
            </a:r>
            <a:r>
              <a:rPr lang="en-AU" sz="2800" b="1">
                <a:latin typeface="+mn-lt"/>
              </a:rPr>
              <a:t>, Weiwei Li</a:t>
            </a:r>
            <a:r>
              <a:rPr lang="en-AU" sz="2800" b="1" baseline="30000">
                <a:latin typeface="+mn-lt"/>
              </a:rPr>
              <a:t>3</a:t>
            </a:r>
            <a:r>
              <a:rPr lang="en-AU" sz="2800" b="1">
                <a:latin typeface="+mn-lt"/>
              </a:rPr>
              <a:t>, Lin Yan</a:t>
            </a:r>
            <a:r>
              <a:rPr lang="en-AU" sz="2800" b="1" baseline="30000">
                <a:latin typeface="+mn-lt"/>
              </a:rPr>
              <a:t>3</a:t>
            </a:r>
            <a:r>
              <a:rPr lang="en-AU" sz="2800" b="1">
                <a:latin typeface="+mn-lt"/>
              </a:rPr>
              <a:t>, Qingli Dong</a:t>
            </a:r>
            <a:r>
              <a:rPr lang="en-AU" sz="2800" b="1" baseline="30000">
                <a:latin typeface="+mn-lt"/>
              </a:rPr>
              <a:t>1*</a:t>
            </a:r>
          </a:p>
          <a:p>
            <a:pPr>
              <a:spcBef>
                <a:spcPct val="20000"/>
              </a:spcBef>
            </a:pPr>
            <a:r>
              <a:rPr lang="en-AU" sz="2800">
                <a:latin typeface="+mn-lt"/>
              </a:rPr>
              <a:t>1</a:t>
            </a:r>
            <a:r>
              <a:rPr lang="en-US" sz="2800">
                <a:latin typeface="+mn-lt"/>
              </a:rPr>
              <a:t>School of Health Science and Engineering, University of Shanghai for Science and Technology, Shanghai 200093, China</a:t>
            </a:r>
          </a:p>
          <a:p>
            <a:pPr>
              <a:spcBef>
                <a:spcPct val="20000"/>
              </a:spcBef>
            </a:pPr>
            <a:r>
              <a:rPr lang="en-AU" sz="2800">
                <a:latin typeface="+mn-lt"/>
              </a:rPr>
              <a:t>2</a:t>
            </a:r>
            <a:r>
              <a:rPr lang="en-US" sz="2800">
                <a:latin typeface="+mn-lt"/>
              </a:rPr>
              <a:t>Shanghai Municipal Center for Disease Control and Prevention, Shanghai 200336, China</a:t>
            </a:r>
          </a:p>
          <a:p>
            <a:pPr>
              <a:spcBef>
                <a:spcPct val="20000"/>
              </a:spcBef>
            </a:pPr>
            <a:r>
              <a:rPr lang="en-US" sz="2800">
                <a:latin typeface="+mn-lt"/>
              </a:rPr>
              <a:t>3China National Center for Food Safety Risk Assessment, Beijing 100022, China</a:t>
            </a:r>
            <a:endParaRPr lang="en-AU" sz="2800" dirty="0">
              <a:latin typeface="+mn-lt"/>
            </a:endParaRPr>
          </a:p>
        </p:txBody>
      </p:sp>
      <p:pic>
        <p:nvPicPr>
          <p:cNvPr id="41" name="Google Shape;154;p5" descr="图片 3">
            <a:extLst>
              <a:ext uri="{FF2B5EF4-FFF2-40B4-BE49-F238E27FC236}">
                <a16:creationId xmlns:a16="http://schemas.microsoft.com/office/drawing/2014/main" id="{24E4BDCE-FF25-A06A-38D3-F86EAF45EE8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97138" y="203159"/>
            <a:ext cx="2726591" cy="259028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C2756BB-68B9-8E4A-4B63-F8298F4DCA3C}"/>
              </a:ext>
            </a:extLst>
          </p:cNvPr>
          <p:cNvSpPr txBox="1"/>
          <p:nvPr/>
        </p:nvSpPr>
        <p:spPr>
          <a:xfrm>
            <a:off x="6027453" y="430237"/>
            <a:ext cx="50454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000" b="1" i="0" u="none" strike="noStrike" cap="none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FSMILE 2025</a:t>
            </a:r>
            <a:endParaRPr lang="ja-JP" altLang="en-US" sz="60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2CE17FDE-0F85-3AA8-E00B-41A2CEE44BA0}"/>
              </a:ext>
            </a:extLst>
          </p:cNvPr>
          <p:cNvSpPr txBox="1"/>
          <p:nvPr/>
        </p:nvSpPr>
        <p:spPr>
          <a:xfrm>
            <a:off x="6027452" y="1572681"/>
            <a:ext cx="75530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October</a:t>
            </a:r>
            <a:r>
              <a:rPr lang="en-US" altLang="ja-JP" sz="3600" b="1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04-07, 2025</a:t>
            </a:r>
          </a:p>
          <a:p>
            <a:r>
              <a:rPr lang="en-US" altLang="ja-JP" sz="3600" b="1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@Morioka &amp; ZOOM Cloud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FEB4B38-76BF-A1C0-3AA9-5CA81D2B4C27}"/>
              </a:ext>
            </a:extLst>
          </p:cNvPr>
          <p:cNvSpPr txBox="1"/>
          <p:nvPr/>
        </p:nvSpPr>
        <p:spPr>
          <a:xfrm>
            <a:off x="-189111" y="3083878"/>
            <a:ext cx="142155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/>
              <a:t>International Symposium on Food Communications and Sustainable Agri-Aqua Food Systems</a:t>
            </a:r>
            <a:r>
              <a:rPr lang="zh-CN" altLang="en-US" sz="2800" b="1" dirty="0"/>
              <a:t>　</a:t>
            </a:r>
            <a:endParaRPr lang="en-US" altLang="zh-CN" sz="2800" b="1" dirty="0"/>
          </a:p>
          <a:p>
            <a:pPr algn="ctr"/>
            <a:r>
              <a:rPr lang="en-US" altLang="zh-CN" sz="2800" b="1" dirty="0"/>
              <a:t>Connecting Primary Industries, Academia, and Society through the SDGs</a:t>
            </a:r>
            <a:endParaRPr lang="zh-CN" altLang="en-US" sz="2800" b="1" dirty="0"/>
          </a:p>
        </p:txBody>
      </p:sp>
      <p:sp>
        <p:nvSpPr>
          <p:cNvPr id="2" name="Text Box 10">
            <a:extLst>
              <a:ext uri="{FF2B5EF4-FFF2-40B4-BE49-F238E27FC236}">
                <a16:creationId xmlns:a16="http://schemas.microsoft.com/office/drawing/2014/main" id="{D284D4FA-9348-93B4-580C-F44D2856B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14" y="18186400"/>
            <a:ext cx="8568953" cy="5921416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lIns="375509" tIns="375509" rIns="375509" bIns="375509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5500" b="1" cap="all" dirty="0">
                <a:solidFill>
                  <a:srgbClr val="76357E"/>
                </a:solidFill>
                <a:latin typeface="+mn-lt"/>
              </a:rPr>
              <a:t>Method</a:t>
            </a:r>
          </a:p>
          <a:p>
            <a:pPr marL="97200" indent="-457200">
              <a:buFont typeface="Wingdings" panose="05000000000000000000" pitchFamily="2" charset="2"/>
              <a:buChar char="Ø"/>
            </a:pPr>
            <a:r>
              <a:rPr lang="en-US" altLang="zh-CN" sz="2700" dirty="0">
                <a:latin typeface="+mn-lt"/>
              </a:rPr>
              <a:t>Bacterial strains</a:t>
            </a:r>
          </a:p>
          <a:p>
            <a:pPr marL="97200" indent="-457200">
              <a:buFont typeface="Wingdings" panose="05000000000000000000" pitchFamily="2" charset="2"/>
              <a:buChar char="Ø"/>
            </a:pPr>
            <a:r>
              <a:rPr lang="en-US" altLang="zh-CN" sz="2700" dirty="0">
                <a:latin typeface="+mn-lt"/>
              </a:rPr>
              <a:t>Preparation of ice cream and surface</a:t>
            </a:r>
          </a:p>
          <a:p>
            <a:pPr marL="97200" indent="-457200">
              <a:buFont typeface="Wingdings" panose="05000000000000000000" pitchFamily="2" charset="2"/>
              <a:buChar char="Ø"/>
            </a:pPr>
            <a:r>
              <a:rPr lang="en-US" altLang="zh-CN" sz="2700" dirty="0">
                <a:latin typeface="+mn-lt"/>
              </a:rPr>
              <a:t>Biofilm formation and quantification</a:t>
            </a:r>
          </a:p>
          <a:p>
            <a:pPr marL="97200" indent="-457200">
              <a:buFont typeface="Wingdings" panose="05000000000000000000" pitchFamily="2" charset="2"/>
              <a:buChar char="Ø"/>
            </a:pPr>
            <a:r>
              <a:rPr lang="en-US" altLang="zh-CN" sz="2700" dirty="0">
                <a:latin typeface="+mn-lt"/>
              </a:rPr>
              <a:t>Determination of motility ability</a:t>
            </a:r>
          </a:p>
          <a:p>
            <a:pPr marL="97200" indent="-457200">
              <a:buFont typeface="Wingdings" panose="05000000000000000000" pitchFamily="2" charset="2"/>
              <a:buChar char="Ø"/>
            </a:pPr>
            <a:r>
              <a:rPr lang="en-US" altLang="zh-CN" sz="2700" dirty="0">
                <a:latin typeface="+mn-lt"/>
              </a:rPr>
              <a:t>Extraction, purification, and quantification of extracellular polymeric substances  </a:t>
            </a:r>
          </a:p>
          <a:p>
            <a:pPr marL="97200" indent="-457200">
              <a:buFont typeface="Wingdings" panose="05000000000000000000" pitchFamily="2" charset="2"/>
              <a:buChar char="Ø"/>
            </a:pPr>
            <a:r>
              <a:rPr lang="en-US" altLang="zh-CN" sz="2700" dirty="0">
                <a:latin typeface="+mn-lt"/>
              </a:rPr>
              <a:t>Biofilm imaging by confocal laser scanning microscopy (CLSM)</a:t>
            </a:r>
          </a:p>
          <a:p>
            <a:pPr marL="97200" indent="-457200">
              <a:buFont typeface="Wingdings" panose="05000000000000000000" pitchFamily="2" charset="2"/>
              <a:buChar char="Ø"/>
            </a:pPr>
            <a:r>
              <a:rPr lang="en-US" altLang="zh-CN" sz="2700" dirty="0">
                <a:latin typeface="+mn-lt"/>
              </a:rPr>
              <a:t>Biofilm resistance assay</a:t>
            </a:r>
          </a:p>
          <a:p>
            <a:pPr marL="97200" indent="-457200">
              <a:buFont typeface="Wingdings" panose="05000000000000000000" pitchFamily="2" charset="2"/>
              <a:buChar char="Ø"/>
            </a:pPr>
            <a:r>
              <a:rPr lang="en-US" altLang="zh-CN" sz="2700" dirty="0">
                <a:latin typeface="+mn-lt"/>
              </a:rPr>
              <a:t>Evaluation of Cleaning Efficacy of CIP Procedures</a:t>
            </a:r>
          </a:p>
          <a:p>
            <a:pPr marL="97200" indent="-457200">
              <a:buFont typeface="Wingdings" panose="05000000000000000000" pitchFamily="2" charset="2"/>
              <a:buChar char="Ø"/>
            </a:pPr>
            <a:r>
              <a:rPr lang="en-US" altLang="zh-CN" sz="2700" dirty="0">
                <a:latin typeface="+mn-lt"/>
              </a:rPr>
              <a:t>Spearman correlation analysis</a:t>
            </a:r>
          </a:p>
        </p:txBody>
      </p:sp>
      <p:pic>
        <p:nvPicPr>
          <p:cNvPr id="8" name="图片 7" descr="图示&#10;&#10;AI 生成的内容可能不正确。">
            <a:extLst>
              <a:ext uri="{FF2B5EF4-FFF2-40B4-BE49-F238E27FC236}">
                <a16:creationId xmlns:a16="http://schemas.microsoft.com/office/drawing/2014/main" id="{DC50DBC4-CF7C-84A6-8957-CAE4B528C32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8046" y="5442431"/>
            <a:ext cx="6847467" cy="554226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3E4086E-064E-9022-C4D3-0E9212AD5DB9}"/>
              </a:ext>
            </a:extLst>
          </p:cNvPr>
          <p:cNvSpPr txBox="1"/>
          <p:nvPr/>
        </p:nvSpPr>
        <p:spPr>
          <a:xfrm>
            <a:off x="9511995" y="10985888"/>
            <a:ext cx="67675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altLang="zh-CN" sz="2000" dirty="0"/>
              <a:t>Fig. 1. Biofilm formation of </a:t>
            </a:r>
            <a:r>
              <a:rPr lang="en-US" altLang="zh-CN" sz="2000" i="1" dirty="0"/>
              <a:t>L. monocytogenes</a:t>
            </a:r>
            <a:r>
              <a:rPr lang="en-US" altLang="zh-CN" sz="2000" dirty="0"/>
              <a:t> ST8 and ATCC 19112 on SS coupons. (A) 5℃, (B) 15℃, (C) 25℃, and (D) Bacterial counting of mature biofilm.</a:t>
            </a:r>
            <a:endParaRPr lang="en-AU" altLang="zh-CN" sz="2000" dirty="0">
              <a:solidFill>
                <a:srgbClr val="76357E"/>
              </a:solidFill>
              <a:latin typeface="+mj-lt"/>
            </a:endParaRPr>
          </a:p>
        </p:txBody>
      </p:sp>
      <p:pic>
        <p:nvPicPr>
          <p:cNvPr id="16" name="图片 15" descr="图示&#10;&#10;AI 生成的内容可能不正确。">
            <a:extLst>
              <a:ext uri="{FF2B5EF4-FFF2-40B4-BE49-F238E27FC236}">
                <a16:creationId xmlns:a16="http://schemas.microsoft.com/office/drawing/2014/main" id="{BF1B89B5-B24C-01E7-2D43-B1C96208E9D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8918" y="8643729"/>
            <a:ext cx="9404604" cy="2988564"/>
          </a:xfrm>
          <a:prstGeom prst="rect">
            <a:avLst/>
          </a:prstGeom>
        </p:spPr>
      </p:pic>
      <p:pic>
        <p:nvPicPr>
          <p:cNvPr id="20" name="图片 19" descr="图示&#10;&#10;AI 生成的内容可能不正确。">
            <a:extLst>
              <a:ext uri="{FF2B5EF4-FFF2-40B4-BE49-F238E27FC236}">
                <a16:creationId xmlns:a16="http://schemas.microsoft.com/office/drawing/2014/main" id="{59D11805-59EF-CC0F-C6B9-F9012475A0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0462" y="5274009"/>
            <a:ext cx="9407652" cy="2988564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49EFDFE7-D11B-4486-1BCD-C08796BF9645}"/>
              </a:ext>
            </a:extLst>
          </p:cNvPr>
          <p:cNvSpPr txBox="1"/>
          <p:nvPr/>
        </p:nvSpPr>
        <p:spPr>
          <a:xfrm>
            <a:off x="17454075" y="8134043"/>
            <a:ext cx="84999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effectLst/>
                <a:ea typeface="等线" panose="02010600030101010101" pitchFamily="2" charset="-122"/>
              </a:rPr>
              <a:t>Fig. 2. Diameter changes of swimming of </a:t>
            </a:r>
            <a:r>
              <a:rPr lang="en-US" altLang="zh-CN" sz="2000" i="1" dirty="0">
                <a:effectLst/>
                <a:ea typeface="等线" panose="02010600030101010101" pitchFamily="2" charset="-122"/>
              </a:rPr>
              <a:t>L. monocytogenes</a:t>
            </a:r>
            <a:r>
              <a:rPr lang="en-US" altLang="zh-CN" sz="2000" dirty="0">
                <a:effectLst/>
                <a:ea typeface="等线" panose="02010600030101010101" pitchFamily="2" charset="-122"/>
              </a:rPr>
              <a:t> ST8 and ATCC 19112. (A) 5℃, (B) 15℃, and (C) 25℃.</a:t>
            </a:r>
            <a:endParaRPr lang="zh-CN" altLang="en-US" sz="2000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2A15E72-2E99-A955-8FB9-A997DA078D36}"/>
              </a:ext>
            </a:extLst>
          </p:cNvPr>
          <p:cNvSpPr txBox="1"/>
          <p:nvPr/>
        </p:nvSpPr>
        <p:spPr>
          <a:xfrm>
            <a:off x="17511479" y="11367901"/>
            <a:ext cx="87334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effectLst/>
                <a:ea typeface="等线" panose="02010600030101010101" pitchFamily="2" charset="-122"/>
              </a:rPr>
              <a:t>Fig. 3. Diameter changes of swarming of </a:t>
            </a:r>
            <a:r>
              <a:rPr lang="en-US" altLang="zh-CN" sz="2000" i="1" dirty="0">
                <a:effectLst/>
                <a:ea typeface="等线" panose="02010600030101010101" pitchFamily="2" charset="-122"/>
              </a:rPr>
              <a:t>L. monocytogenes</a:t>
            </a:r>
            <a:r>
              <a:rPr lang="en-US" altLang="zh-CN" sz="2000" dirty="0">
                <a:effectLst/>
                <a:ea typeface="等线" panose="02010600030101010101" pitchFamily="2" charset="-122"/>
              </a:rPr>
              <a:t> ST8 and ATCC 19112. (A) 5℃, (B) 15℃, and (C) 25℃.</a:t>
            </a:r>
            <a:endParaRPr lang="zh-CN" altLang="en-US" sz="2000" dirty="0"/>
          </a:p>
        </p:txBody>
      </p:sp>
      <p:pic>
        <p:nvPicPr>
          <p:cNvPr id="34" name="图片 33" descr="图示&#10;&#10;AI 生成的内容可能不正确。">
            <a:extLst>
              <a:ext uri="{FF2B5EF4-FFF2-40B4-BE49-F238E27FC236}">
                <a16:creationId xmlns:a16="http://schemas.microsoft.com/office/drawing/2014/main" id="{3D9F9664-CE45-E523-C58B-6FBD7A9891E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89330" y="5274009"/>
            <a:ext cx="6141638" cy="5796783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C4C91998-8A8A-382F-B368-0F4E77CEAD15}"/>
              </a:ext>
            </a:extLst>
          </p:cNvPr>
          <p:cNvSpPr txBox="1"/>
          <p:nvPr/>
        </p:nvSpPr>
        <p:spPr>
          <a:xfrm>
            <a:off x="27252805" y="10984700"/>
            <a:ext cx="7620275" cy="1011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effectLst/>
                <a:ea typeface="等线" panose="02010600030101010101" pitchFamily="2" charset="-122"/>
              </a:rPr>
              <a:t>Fig. 4. The content of EPS in the mature biofilm stage of </a:t>
            </a:r>
            <a:r>
              <a:rPr lang="en-US" altLang="zh-CN" sz="2000" i="1" dirty="0">
                <a:effectLst/>
                <a:ea typeface="等线" panose="02010600030101010101" pitchFamily="2" charset="-122"/>
              </a:rPr>
              <a:t>L. monocytogenes</a:t>
            </a:r>
            <a:r>
              <a:rPr lang="en-US" altLang="zh-CN" sz="2000" dirty="0">
                <a:effectLst/>
                <a:ea typeface="等线" panose="02010600030101010101" pitchFamily="2" charset="-122"/>
              </a:rPr>
              <a:t> ST8 and ATCC 19112. (A) eDNA, (B) extracellular protein, (C) extracellular carbohydrates, and (D) component percent.</a:t>
            </a:r>
            <a:endParaRPr lang="zh-CN" altLang="en-US" sz="2000" dirty="0"/>
          </a:p>
        </p:txBody>
      </p:sp>
      <p:pic>
        <p:nvPicPr>
          <p:cNvPr id="42" name="图片 41" descr="背景图案&#10;&#10;AI 生成的内容可能不正确。">
            <a:extLst>
              <a:ext uri="{FF2B5EF4-FFF2-40B4-BE49-F238E27FC236}">
                <a16:creationId xmlns:a16="http://schemas.microsoft.com/office/drawing/2014/main" id="{98E059EB-4178-D386-D803-BCB61B020F9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7533" y="12215010"/>
            <a:ext cx="4948956" cy="5826581"/>
          </a:xfrm>
          <a:prstGeom prst="rect">
            <a:avLst/>
          </a:prstGeom>
        </p:spPr>
      </p:pic>
      <p:graphicFrame>
        <p:nvGraphicFramePr>
          <p:cNvPr id="43" name="表格 42">
            <a:extLst>
              <a:ext uri="{FF2B5EF4-FFF2-40B4-BE49-F238E27FC236}">
                <a16:creationId xmlns:a16="http://schemas.microsoft.com/office/drawing/2014/main" id="{080D6E34-952F-F403-45E1-F2610EF8C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574436"/>
              </p:ext>
            </p:extLst>
          </p:nvPr>
        </p:nvGraphicFramePr>
        <p:xfrm>
          <a:off x="9550329" y="20050324"/>
          <a:ext cx="11485350" cy="359999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84287">
                  <a:extLst>
                    <a:ext uri="{9D8B030D-6E8A-4147-A177-3AD203B41FA5}">
                      <a16:colId xmlns:a16="http://schemas.microsoft.com/office/drawing/2014/main" val="4230799480"/>
                    </a:ext>
                  </a:extLst>
                </a:gridCol>
                <a:gridCol w="2144523">
                  <a:extLst>
                    <a:ext uri="{9D8B030D-6E8A-4147-A177-3AD203B41FA5}">
                      <a16:colId xmlns:a16="http://schemas.microsoft.com/office/drawing/2014/main" val="2689954138"/>
                    </a:ext>
                  </a:extLst>
                </a:gridCol>
                <a:gridCol w="2144523">
                  <a:extLst>
                    <a:ext uri="{9D8B030D-6E8A-4147-A177-3AD203B41FA5}">
                      <a16:colId xmlns:a16="http://schemas.microsoft.com/office/drawing/2014/main" val="3253767365"/>
                    </a:ext>
                  </a:extLst>
                </a:gridCol>
                <a:gridCol w="2143443">
                  <a:extLst>
                    <a:ext uri="{9D8B030D-6E8A-4147-A177-3AD203B41FA5}">
                      <a16:colId xmlns:a16="http://schemas.microsoft.com/office/drawing/2014/main" val="669218935"/>
                    </a:ext>
                  </a:extLst>
                </a:gridCol>
                <a:gridCol w="1684287">
                  <a:extLst>
                    <a:ext uri="{9D8B030D-6E8A-4147-A177-3AD203B41FA5}">
                      <a16:colId xmlns:a16="http://schemas.microsoft.com/office/drawing/2014/main" val="1561296095"/>
                    </a:ext>
                  </a:extLst>
                </a:gridCol>
                <a:gridCol w="1684287">
                  <a:extLst>
                    <a:ext uri="{9D8B030D-6E8A-4147-A177-3AD203B41FA5}">
                      <a16:colId xmlns:a16="http://schemas.microsoft.com/office/drawing/2014/main" val="3346875586"/>
                    </a:ext>
                  </a:extLst>
                </a:gridCol>
              </a:tblGrid>
              <a:tr h="5438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Strain </a:t>
                      </a:r>
                      <a:endParaRPr lang="zh-CN" sz="20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Temperature (℃)</a:t>
                      </a:r>
                      <a:endParaRPr lang="zh-CN" sz="20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0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0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hickness (µm)</a:t>
                      </a:r>
                      <a:endParaRPr lang="zh-CN" sz="20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0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0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olume (μm</a:t>
                      </a:r>
                      <a:r>
                        <a:rPr lang="en-US" sz="2000" kern="100" baseline="30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zh-CN" sz="20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0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0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oughness</a:t>
                      </a:r>
                      <a:endParaRPr lang="zh-CN" sz="20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0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0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orosity</a:t>
                      </a:r>
                      <a:endParaRPr lang="zh-CN" sz="20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848867"/>
                  </a:ext>
                </a:extLst>
              </a:tr>
              <a:tr h="502892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ST8</a:t>
                      </a:r>
                      <a:endParaRPr lang="zh-CN" sz="2000" kern="10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zh-CN" sz="2000" kern="10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11.34±0.58</a:t>
                      </a:r>
                      <a:r>
                        <a:rPr lang="en-US" sz="2000" kern="100" baseline="300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</a:t>
                      </a:r>
                      <a:endParaRPr lang="zh-CN" sz="2000" kern="10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4485.65±79.40</a:t>
                      </a:r>
                      <a:r>
                        <a:rPr lang="en-US" sz="2000" kern="100" baseline="30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bc</a:t>
                      </a:r>
                      <a:endParaRPr lang="zh-CN" sz="20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0.078±0.001</a:t>
                      </a:r>
                      <a:r>
                        <a:rPr lang="en-US" sz="2000" kern="100" baseline="300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</a:t>
                      </a:r>
                      <a:endParaRPr lang="zh-CN" sz="2000" kern="10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0.347±0.004</a:t>
                      </a:r>
                      <a:r>
                        <a:rPr lang="en-US" sz="2000" kern="100" baseline="300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</a:t>
                      </a:r>
                      <a:endParaRPr lang="zh-CN" sz="2000" kern="10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02719490"/>
                  </a:ext>
                </a:extLst>
              </a:tr>
              <a:tr h="5028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</a:t>
                      </a:r>
                      <a:endParaRPr lang="zh-CN" sz="2000" kern="10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7.26±0.06</a:t>
                      </a:r>
                      <a:r>
                        <a:rPr lang="en-US" sz="2000" kern="100" baseline="300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bc</a:t>
                      </a:r>
                      <a:endParaRPr lang="zh-CN" sz="2000" kern="10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4877.57±197.72</a:t>
                      </a:r>
                      <a:r>
                        <a:rPr lang="en-US" sz="2000" kern="100" baseline="30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</a:t>
                      </a:r>
                      <a:endParaRPr lang="zh-CN" sz="20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0.076±0.004</a:t>
                      </a:r>
                      <a:r>
                        <a:rPr lang="en-US" sz="2000" kern="100" baseline="300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</a:t>
                      </a:r>
                      <a:endParaRPr lang="zh-CN" sz="2000" kern="10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0.376±0.011</a:t>
                      </a:r>
                      <a:r>
                        <a:rPr lang="en-US" sz="2000" kern="100" baseline="30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cd</a:t>
                      </a:r>
                      <a:endParaRPr lang="zh-CN" sz="20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7347870"/>
                  </a:ext>
                </a:extLst>
              </a:tr>
              <a:tr h="5222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</a:t>
                      </a:r>
                      <a:endParaRPr lang="zh-CN" sz="20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7.11±0.02</a:t>
                      </a:r>
                      <a:r>
                        <a:rPr lang="en-US" sz="2000" kern="100" baseline="300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</a:t>
                      </a:r>
                      <a:endParaRPr lang="zh-CN" sz="2000" kern="10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6174.14±213.09</a:t>
                      </a:r>
                      <a:r>
                        <a:rPr lang="en-US" sz="2000" kern="100" baseline="30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</a:t>
                      </a:r>
                      <a:endParaRPr lang="zh-CN" sz="20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0.094±0.011</a:t>
                      </a:r>
                      <a:r>
                        <a:rPr lang="en-US" sz="2000" kern="100" baseline="30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</a:t>
                      </a:r>
                      <a:endParaRPr lang="zh-CN" sz="20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0.402±0.015</a:t>
                      </a:r>
                      <a:r>
                        <a:rPr lang="en-US" sz="2000" kern="100" baseline="300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ab</a:t>
                      </a:r>
                      <a:endParaRPr lang="zh-CN" sz="2000" kern="10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7517351"/>
                  </a:ext>
                </a:extLst>
              </a:tr>
              <a:tr h="522282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ATCC 19112</a:t>
                      </a:r>
                      <a:endParaRPr lang="zh-CN" sz="20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zh-CN" sz="2000" kern="10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7.65±0.07</a:t>
                      </a:r>
                      <a:r>
                        <a:rPr lang="en-US" sz="2000" kern="100" baseline="300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</a:t>
                      </a:r>
                      <a:endParaRPr lang="zh-CN" sz="2000" kern="10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3698.43±232.54</a:t>
                      </a:r>
                      <a:r>
                        <a:rPr lang="en-US" sz="2000" kern="100" baseline="300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bc</a:t>
                      </a:r>
                      <a:endParaRPr lang="zh-CN" sz="2000" kern="10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0.082±0.002</a:t>
                      </a:r>
                      <a:r>
                        <a:rPr lang="en-US" sz="2000" kern="100" baseline="300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</a:t>
                      </a:r>
                      <a:endParaRPr lang="zh-CN" sz="2000" kern="10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0.356±0.010</a:t>
                      </a:r>
                      <a:r>
                        <a:rPr lang="en-US" sz="2000" kern="100" baseline="30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de</a:t>
                      </a:r>
                      <a:endParaRPr lang="zh-CN" sz="20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7631788"/>
                  </a:ext>
                </a:extLst>
              </a:tr>
              <a:tr h="5028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</a:t>
                      </a:r>
                      <a:endParaRPr lang="zh-CN" sz="2000" kern="10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7.08±0.06</a:t>
                      </a:r>
                      <a:r>
                        <a:rPr lang="en-US" sz="2000" kern="100" baseline="300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</a:t>
                      </a:r>
                      <a:endParaRPr lang="zh-CN" sz="2000" kern="10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4696.87±208.43</a:t>
                      </a:r>
                      <a:r>
                        <a:rPr lang="en-US" sz="2000" kern="100" baseline="300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bc</a:t>
                      </a:r>
                      <a:endParaRPr lang="zh-CN" sz="2000" kern="10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0.088±0.008</a:t>
                      </a:r>
                      <a:r>
                        <a:rPr lang="en-US" sz="2000" kern="100" baseline="300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cd</a:t>
                      </a:r>
                      <a:endParaRPr lang="zh-CN" sz="2000" kern="10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0.390±0.013</a:t>
                      </a:r>
                      <a:r>
                        <a:rPr lang="en-US" sz="2000" kern="100" baseline="30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bc</a:t>
                      </a:r>
                      <a:endParaRPr lang="zh-CN" sz="20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5861442"/>
                  </a:ext>
                </a:extLst>
              </a:tr>
              <a:tr h="5028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</a:t>
                      </a:r>
                      <a:endParaRPr lang="zh-CN" sz="20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6.99±0.13</a:t>
                      </a:r>
                      <a:r>
                        <a:rPr lang="en-US" sz="2000" kern="100" baseline="30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</a:t>
                      </a:r>
                      <a:endParaRPr lang="zh-CN" sz="20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5784.63±170.48</a:t>
                      </a:r>
                      <a:r>
                        <a:rPr lang="en-US" sz="2000" kern="100" baseline="30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</a:t>
                      </a:r>
                      <a:endParaRPr lang="zh-CN" sz="20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0.111±0.016</a:t>
                      </a:r>
                      <a:r>
                        <a:rPr lang="en-US" sz="2000" kern="100" baseline="30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</a:t>
                      </a:r>
                      <a:endParaRPr lang="zh-CN" sz="20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0.414±0.012</a:t>
                      </a:r>
                      <a:r>
                        <a:rPr lang="en-US" sz="2000" kern="100" baseline="30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</a:t>
                      </a:r>
                      <a:endParaRPr lang="zh-CN" sz="20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385751"/>
                  </a:ext>
                </a:extLst>
              </a:tr>
            </a:tbl>
          </a:graphicData>
        </a:graphic>
      </p:graphicFrame>
      <p:sp>
        <p:nvSpPr>
          <p:cNvPr id="46" name="文本框 45">
            <a:extLst>
              <a:ext uri="{FF2B5EF4-FFF2-40B4-BE49-F238E27FC236}">
                <a16:creationId xmlns:a16="http://schemas.microsoft.com/office/drawing/2014/main" id="{B4332794-4C81-E2A4-1381-5EB38333EDA7}"/>
              </a:ext>
            </a:extLst>
          </p:cNvPr>
          <p:cNvSpPr txBox="1"/>
          <p:nvPr/>
        </p:nvSpPr>
        <p:spPr>
          <a:xfrm>
            <a:off x="9967934" y="18021928"/>
            <a:ext cx="47359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effectLst/>
                <a:ea typeface="等线" panose="02010600030101010101" pitchFamily="2" charset="-122"/>
              </a:rPr>
              <a:t>Fig. 5. CLSM observation on the structure of mature biofilm of </a:t>
            </a:r>
            <a:r>
              <a:rPr lang="en-US" altLang="zh-CN" sz="1800" i="1" dirty="0">
                <a:effectLst/>
                <a:ea typeface="等线" panose="02010600030101010101" pitchFamily="2" charset="-122"/>
              </a:rPr>
              <a:t>L. monocytogenes</a:t>
            </a:r>
            <a:r>
              <a:rPr lang="en-US" altLang="zh-CN" sz="1800" dirty="0">
                <a:effectLst/>
                <a:ea typeface="等线" panose="02010600030101010101" pitchFamily="2" charset="-122"/>
              </a:rPr>
              <a:t> ST8 and ATCC 19112 at 5°C, 15°C, 25°C.</a:t>
            </a:r>
            <a:endParaRPr lang="zh-CN" altLang="en-US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D72E421B-107D-07B6-69DA-5579D6505C60}"/>
              </a:ext>
            </a:extLst>
          </p:cNvPr>
          <p:cNvSpPr txBox="1"/>
          <p:nvPr/>
        </p:nvSpPr>
        <p:spPr>
          <a:xfrm>
            <a:off x="10471878" y="19289682"/>
            <a:ext cx="9741326" cy="62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None/>
            </a:pPr>
            <a:r>
              <a:rPr lang="en-US" altLang="zh-CN" sz="2000" kern="1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Table 1. Structural parameters from CLSM images of mature </a:t>
            </a:r>
            <a:r>
              <a:rPr lang="en-US" altLang="zh-CN" sz="2000" i="1" kern="1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L. monocytogenes</a:t>
            </a:r>
            <a:r>
              <a:rPr lang="en-US" altLang="zh-CN" sz="2000" kern="1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 biofilms.</a:t>
            </a:r>
            <a:endParaRPr lang="zh-CN" altLang="zh-CN" sz="2000" kern="100" dirty="0"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图表&#10;&#10;AI 生成的内容可能不正确。">
            <a:extLst>
              <a:ext uri="{FF2B5EF4-FFF2-40B4-BE49-F238E27FC236}">
                <a16:creationId xmlns:a16="http://schemas.microsoft.com/office/drawing/2014/main" id="{55007DDA-C6EE-33E7-3964-42570DFBCF3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7414" y="12230225"/>
            <a:ext cx="4361018" cy="5445068"/>
          </a:xfrm>
          <a:prstGeom prst="rect">
            <a:avLst/>
          </a:prstGeom>
        </p:spPr>
      </p:pic>
      <p:pic>
        <p:nvPicPr>
          <p:cNvPr id="14" name="图片 13" descr="图表, 条形图&#10;&#10;AI 生成的内容可能不正确。">
            <a:extLst>
              <a:ext uri="{FF2B5EF4-FFF2-40B4-BE49-F238E27FC236}">
                <a16:creationId xmlns:a16="http://schemas.microsoft.com/office/drawing/2014/main" id="{25BC63F5-8C1A-6353-614E-2A4DBB48470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13204" y="12230225"/>
            <a:ext cx="4308403" cy="5369957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FB9C3E1E-92AA-C8BF-BC4F-7C8831884EF6}"/>
              </a:ext>
            </a:extLst>
          </p:cNvPr>
          <p:cNvSpPr txBox="1"/>
          <p:nvPr/>
        </p:nvSpPr>
        <p:spPr>
          <a:xfrm>
            <a:off x="15359743" y="17608317"/>
            <a:ext cx="43610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effectLst/>
                <a:ea typeface="等线" panose="02010600030101010101" pitchFamily="2" charset="-122"/>
              </a:rPr>
              <a:t>Fig. 6.</a:t>
            </a:r>
            <a:r>
              <a:rPr lang="en-US" altLang="zh-CN" sz="2000" dirty="0">
                <a:effectLst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ea typeface="等线" panose="02010600030101010101" pitchFamily="2" charset="-122"/>
              </a:rPr>
              <a:t>Logarithmic reductions in viable cell counts of mature </a:t>
            </a:r>
            <a:r>
              <a:rPr lang="en-US" altLang="zh-CN" sz="2000" i="1" dirty="0">
                <a:effectLst/>
                <a:ea typeface="等线" panose="02010600030101010101" pitchFamily="2" charset="-122"/>
              </a:rPr>
              <a:t>L. monocytogenes</a:t>
            </a:r>
            <a:r>
              <a:rPr lang="en-US" altLang="zh-CN" sz="2000" dirty="0">
                <a:effectLst/>
                <a:ea typeface="等线" panose="02010600030101010101" pitchFamily="2" charset="-122"/>
              </a:rPr>
              <a:t> biofilms under heat, </a:t>
            </a:r>
            <a:r>
              <a:rPr lang="en-US" altLang="zh-CN" sz="2000" dirty="0" err="1">
                <a:effectLst/>
                <a:ea typeface="等线" panose="02010600030101010101" pitchFamily="2" charset="-122"/>
              </a:rPr>
              <a:t>NaClO</a:t>
            </a:r>
            <a:r>
              <a:rPr lang="en-US" altLang="zh-CN" sz="2000" dirty="0">
                <a:effectLst/>
                <a:ea typeface="等线" panose="02010600030101010101" pitchFamily="2" charset="-122"/>
              </a:rPr>
              <a:t>, and H</a:t>
            </a:r>
            <a:r>
              <a:rPr lang="en-US" altLang="zh-CN" sz="2000" baseline="-25000" dirty="0">
                <a:effectLst/>
                <a:ea typeface="等线" panose="02010600030101010101" pitchFamily="2" charset="-122"/>
              </a:rPr>
              <a:t>2</a:t>
            </a:r>
            <a:r>
              <a:rPr lang="en-US" altLang="zh-CN" sz="2000" dirty="0">
                <a:effectLst/>
                <a:ea typeface="等线" panose="02010600030101010101" pitchFamily="2" charset="-122"/>
              </a:rPr>
              <a:t>O</a:t>
            </a:r>
            <a:r>
              <a:rPr lang="en-US" altLang="zh-CN" sz="2000" baseline="-25000" dirty="0">
                <a:effectLst/>
                <a:ea typeface="等线" panose="02010600030101010101" pitchFamily="2" charset="-122"/>
              </a:rPr>
              <a:t>2</a:t>
            </a:r>
            <a:r>
              <a:rPr lang="en-US" altLang="zh-CN" sz="2000" dirty="0">
                <a:effectLst/>
                <a:ea typeface="等线" panose="02010600030101010101" pitchFamily="2" charset="-122"/>
              </a:rPr>
              <a:t> treatments.</a:t>
            </a:r>
            <a:endParaRPr lang="zh-CN" altLang="en-US" sz="20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636B6CF-DB48-C914-EB1A-3A39586F1B06}"/>
              </a:ext>
            </a:extLst>
          </p:cNvPr>
          <p:cNvSpPr txBox="1"/>
          <p:nvPr/>
        </p:nvSpPr>
        <p:spPr>
          <a:xfrm>
            <a:off x="20145979" y="17634519"/>
            <a:ext cx="45240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effectLst/>
                <a:ea typeface="等线" panose="02010600030101010101" pitchFamily="2" charset="-122"/>
              </a:rPr>
              <a:t>Fig. 7. Detachment percentage of viable cell counts in mature </a:t>
            </a:r>
            <a:r>
              <a:rPr lang="en-US" altLang="zh-CN" sz="2000" i="1" dirty="0">
                <a:effectLst/>
                <a:ea typeface="等线" panose="02010600030101010101" pitchFamily="2" charset="-122"/>
              </a:rPr>
              <a:t>L. monocytogenes</a:t>
            </a:r>
            <a:r>
              <a:rPr lang="en-US" altLang="zh-CN" sz="2000" dirty="0">
                <a:effectLst/>
                <a:ea typeface="等线" panose="02010600030101010101" pitchFamily="2" charset="-122"/>
              </a:rPr>
              <a:t> biofilms under heat, </a:t>
            </a:r>
            <a:r>
              <a:rPr lang="en-US" altLang="zh-CN" sz="2000" dirty="0" err="1">
                <a:effectLst/>
                <a:ea typeface="等线" panose="02010600030101010101" pitchFamily="2" charset="-122"/>
              </a:rPr>
              <a:t>NaClO</a:t>
            </a:r>
            <a:r>
              <a:rPr lang="en-US" altLang="zh-CN" sz="2000" dirty="0">
                <a:effectLst/>
                <a:ea typeface="等线" panose="02010600030101010101" pitchFamily="2" charset="-122"/>
              </a:rPr>
              <a:t>, and H</a:t>
            </a:r>
            <a:r>
              <a:rPr lang="en-US" altLang="zh-CN" sz="2000" baseline="-25000" dirty="0">
                <a:effectLst/>
                <a:ea typeface="等线" panose="02010600030101010101" pitchFamily="2" charset="-122"/>
              </a:rPr>
              <a:t>2</a:t>
            </a:r>
            <a:r>
              <a:rPr lang="en-US" altLang="zh-CN" sz="2000" dirty="0">
                <a:effectLst/>
                <a:ea typeface="等线" panose="02010600030101010101" pitchFamily="2" charset="-122"/>
              </a:rPr>
              <a:t>O</a:t>
            </a:r>
            <a:r>
              <a:rPr lang="en-US" altLang="zh-CN" sz="2000" baseline="-25000" dirty="0">
                <a:effectLst/>
                <a:ea typeface="等线" panose="02010600030101010101" pitchFamily="2" charset="-122"/>
              </a:rPr>
              <a:t>2</a:t>
            </a:r>
            <a:r>
              <a:rPr lang="en-US" altLang="zh-CN" sz="2000" dirty="0">
                <a:effectLst/>
                <a:ea typeface="等线" panose="02010600030101010101" pitchFamily="2" charset="-122"/>
              </a:rPr>
              <a:t> treatments.</a:t>
            </a:r>
            <a:endParaRPr lang="zh-CN" altLang="en-US" sz="2000" dirty="0"/>
          </a:p>
        </p:txBody>
      </p:sp>
      <p:pic>
        <p:nvPicPr>
          <p:cNvPr id="27" name="图片 26" descr="图表&#10;&#10;AI 生成的内容可能不正确。">
            <a:extLst>
              <a:ext uri="{FF2B5EF4-FFF2-40B4-BE49-F238E27FC236}">
                <a16:creationId xmlns:a16="http://schemas.microsoft.com/office/drawing/2014/main" id="{2D6DD202-01EE-ACF1-F761-A6B44349698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9293" y="12269116"/>
            <a:ext cx="8743952" cy="6120989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82381D8C-763D-76E4-1049-4F94A6E25313}"/>
              </a:ext>
            </a:extLst>
          </p:cNvPr>
          <p:cNvSpPr txBox="1"/>
          <p:nvPr/>
        </p:nvSpPr>
        <p:spPr>
          <a:xfrm>
            <a:off x="25419838" y="18206405"/>
            <a:ext cx="87334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effectLst/>
                <a:ea typeface="等线" panose="02010600030101010101" pitchFamily="2" charset="-122"/>
              </a:rPr>
              <a:t>Fig. 8. Evaluation of the efficacy of CIP procedures in eliminating mature </a:t>
            </a:r>
            <a:r>
              <a:rPr lang="en-US" altLang="zh-CN" sz="2000" i="1" dirty="0">
                <a:effectLst/>
                <a:ea typeface="等线" panose="02010600030101010101" pitchFamily="2" charset="-122"/>
              </a:rPr>
              <a:t>L. monocytogenes</a:t>
            </a:r>
            <a:r>
              <a:rPr lang="en-US" altLang="zh-CN" sz="2000" dirty="0">
                <a:effectLst/>
                <a:ea typeface="等线" panose="02010600030101010101" pitchFamily="2" charset="-122"/>
              </a:rPr>
              <a:t> biofilms in ice cream processing environments.</a:t>
            </a:r>
            <a:endParaRPr lang="zh-CN" altLang="en-US" sz="2000" dirty="0"/>
          </a:p>
        </p:txBody>
      </p:sp>
      <p:pic>
        <p:nvPicPr>
          <p:cNvPr id="40" name="图片 39" descr="图表, 散点图&#10;&#10;AI 生成的内容可能不正确。">
            <a:extLst>
              <a:ext uri="{FF2B5EF4-FFF2-40B4-BE49-F238E27FC236}">
                <a16:creationId xmlns:a16="http://schemas.microsoft.com/office/drawing/2014/main" id="{6240AED5-901A-3334-CC0E-37DE8A50A10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8617" y="19189548"/>
            <a:ext cx="4846504" cy="3708603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770BBB18-85EE-4600-E54C-2DF31AFD4783}"/>
              </a:ext>
            </a:extLst>
          </p:cNvPr>
          <p:cNvSpPr txBox="1"/>
          <p:nvPr/>
        </p:nvSpPr>
        <p:spPr>
          <a:xfrm>
            <a:off x="21304916" y="22817413"/>
            <a:ext cx="63078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effectLst/>
                <a:ea typeface="等线" panose="02010600030101010101" pitchFamily="2" charset="-122"/>
              </a:rPr>
              <a:t>Fig. 9.</a:t>
            </a:r>
            <a:r>
              <a:rPr lang="en-US" altLang="zh-CN" sz="2000" dirty="0">
                <a:effectLst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ea typeface="等线" panose="02010600030101010101" pitchFamily="2" charset="-122"/>
              </a:rPr>
              <a:t>Spearman correlation coefficient matrix of </a:t>
            </a:r>
            <a:r>
              <a:rPr lang="en-US" altLang="zh-CN" sz="2000" i="1" dirty="0">
                <a:effectLst/>
                <a:ea typeface="等线" panose="02010600030101010101" pitchFamily="2" charset="-122"/>
              </a:rPr>
              <a:t>L. monocytogenes</a:t>
            </a:r>
            <a:r>
              <a:rPr lang="en-US" altLang="zh-CN" sz="2000" dirty="0">
                <a:effectLst/>
                <a:ea typeface="等线" panose="02010600030101010101" pitchFamily="2" charset="-122"/>
              </a:rPr>
              <a:t> biofilm characteristics with heat and disinfectant treatments.</a:t>
            </a:r>
            <a:endParaRPr lang="zh-CN" altLang="en-US" sz="20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6AE9FC9-98CD-65F6-7E63-63E76020F597}"/>
              </a:ext>
            </a:extLst>
          </p:cNvPr>
          <p:cNvSpPr txBox="1"/>
          <p:nvPr/>
        </p:nvSpPr>
        <p:spPr>
          <a:xfrm>
            <a:off x="27737578" y="19029453"/>
            <a:ext cx="713550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60000">
              <a:buFont typeface="Wingdings" panose="05000000000000000000" pitchFamily="2" charset="2"/>
              <a:buChar char="Ø"/>
            </a:pPr>
            <a:r>
              <a:rPr lang="en-US" altLang="zh-CN" sz="2000" kern="1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Biofilm formation rates and viable cell counts in mature biofilms of </a:t>
            </a:r>
            <a:r>
              <a:rPr lang="en-US" altLang="zh-CN" sz="2000" i="1" kern="1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L. monocytogenes</a:t>
            </a:r>
            <a:r>
              <a:rPr lang="en-US" altLang="zh-CN" sz="2000" kern="1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 at 5°C were significantly lower than those at 15°C and 25°C. </a:t>
            </a:r>
            <a:endParaRPr lang="en-US" altLang="zh-CN" sz="2000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en-US" altLang="zh-CN" sz="2000" kern="1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Bacterial motility increased with rising incubation temperature. 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en-US" altLang="zh-CN" sz="2000" kern="1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Temperature and strain had no significant effect on extracellular DNA (eDNA) secretion, but induced differences in extracellular protein and exopolysaccharide production. 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en-US" altLang="zh-CN" sz="2000" kern="1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CLSM images revealed that mature biofilms formed at 5°C exhibited more compact and uniform structures than those at 15°C and 25°C. 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en-US" altLang="zh-CN" sz="2000" kern="1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Biofilm volume, roughness and porosity increased with increasing incubation temperature, while thickness decreased. 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en-US" altLang="zh-CN" sz="20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000" kern="1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ow-temperature-formed mature biofilms showed enhanced tolerance to heat and chemical disinfectants. 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en-US" altLang="zh-CN" sz="2000" kern="1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Clean-in-Place (CIP) procedures can effectively eliminate the majority of viable cells in mature biofilms. 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2E9BA116-1664-4B2E-B46C-ECAA41B83C6F}"/>
              </a:ext>
            </a:extLst>
          </p:cNvPr>
          <p:cNvSpPr txBox="1"/>
          <p:nvPr/>
        </p:nvSpPr>
        <p:spPr>
          <a:xfrm>
            <a:off x="35514108" y="17881445"/>
            <a:ext cx="7581361" cy="6324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700" dirty="0"/>
              <a:t>[1] Yan L et al. Surveillance and examination of microbial contamination in ice cream in China. </a:t>
            </a:r>
            <a:r>
              <a:rPr lang="en-US" altLang="zh-CN" sz="2700" i="1" dirty="0"/>
              <a:t>Food Qual Saf. 2022;6:fyac047</a:t>
            </a:r>
            <a:r>
              <a:rPr lang="en-US" altLang="zh-CN" sz="2700" dirty="0"/>
              <a:t>.</a:t>
            </a:r>
          </a:p>
          <a:p>
            <a:r>
              <a:rPr lang="en-US" altLang="zh-CN" sz="2700" dirty="0"/>
              <a:t>[2] </a:t>
            </a:r>
            <a:r>
              <a:rPr lang="en-US" altLang="zh-CN" sz="2700" dirty="0" err="1"/>
              <a:t>Radoshevich</a:t>
            </a:r>
            <a:r>
              <a:rPr lang="en-US" altLang="zh-CN" sz="2700" dirty="0"/>
              <a:t> L, Cossart P. Listeria monocytogenes: towards a complete picture of its physiology and pathogenesis. </a:t>
            </a:r>
            <a:r>
              <a:rPr lang="en-US" altLang="zh-CN" sz="2700" i="1" dirty="0"/>
              <a:t>Nat Rev </a:t>
            </a:r>
            <a:r>
              <a:rPr lang="en-US" altLang="zh-CN" sz="2700" i="1" dirty="0" err="1"/>
              <a:t>Microbiol</a:t>
            </a:r>
            <a:r>
              <a:rPr lang="en-US" altLang="zh-CN" sz="2700" i="1" dirty="0"/>
              <a:t>. 2018;16(1):32-46.</a:t>
            </a:r>
          </a:p>
          <a:p>
            <a:r>
              <a:rPr lang="en-US" altLang="zh-CN" sz="2700" dirty="0"/>
              <a:t>[3] Kocot AM, Olszewska MA. Biofilm formation and microscopic analysis of biofilms formed by Listeria monocytogenes in a food processing context. </a:t>
            </a:r>
            <a:r>
              <a:rPr lang="en-US" altLang="zh-CN" sz="2700" i="1" dirty="0" err="1"/>
              <a:t>Lwt</a:t>
            </a:r>
            <a:r>
              <a:rPr lang="en-US" altLang="zh-CN" sz="2700" i="1" dirty="0"/>
              <a:t>. 2017;84:47-57.</a:t>
            </a:r>
          </a:p>
          <a:p>
            <a:r>
              <a:rPr lang="en-US" altLang="zh-CN" sz="2700" dirty="0"/>
              <a:t>[4] </a:t>
            </a:r>
            <a:r>
              <a:rPr lang="en-US" altLang="zh-CN" sz="2700" dirty="0" err="1"/>
              <a:t>Meesilp</a:t>
            </a:r>
            <a:r>
              <a:rPr lang="en-US" altLang="zh-CN" sz="2700" dirty="0"/>
              <a:t> N, Mesil N. Effect of microbial sanitizers for reducing biofilm formation of Staphylococcus aureus and Pseudomonas aeruginosa on stainless steel by cultivation with UHT milk. </a:t>
            </a:r>
            <a:r>
              <a:rPr lang="en-US" altLang="zh-CN" sz="2700" i="1" dirty="0"/>
              <a:t>Food Sci </a:t>
            </a:r>
            <a:r>
              <a:rPr lang="en-US" altLang="zh-CN" sz="2700" i="1" dirty="0" err="1"/>
              <a:t>Biotechnol</a:t>
            </a:r>
            <a:r>
              <a:rPr lang="en-US" altLang="zh-CN" sz="2700" i="1" dirty="0"/>
              <a:t>. 2019;28(1):289-96.</a:t>
            </a:r>
            <a:endParaRPr lang="zh-CN" altLang="en-US" sz="2700" i="1" dirty="0"/>
          </a:p>
        </p:txBody>
      </p:sp>
      <p:pic>
        <p:nvPicPr>
          <p:cNvPr id="11" name="李钊-海报讲述语音-3分钟14秒">
            <a:hlinkClick r:id="" action="ppaction://media"/>
            <a:extLst>
              <a:ext uri="{FF2B5EF4-FFF2-40B4-BE49-F238E27FC236}">
                <a16:creationId xmlns:a16="http://schemas.microsoft.com/office/drawing/2014/main" id="{80207548-3B1A-E5FB-EF83-EDA77BE2D8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0980693" y="697964"/>
            <a:ext cx="2100621" cy="210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6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89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674</TotalTime>
  <Words>1138</Words>
  <Application>Microsoft Office PowerPoint</Application>
  <PresentationFormat>ユーザー設定</PresentationFormat>
  <Paragraphs>98</Paragraphs>
  <Slides>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Arimo</vt:lpstr>
      <vt:lpstr>等线</vt:lpstr>
      <vt:lpstr>Arial</vt:lpstr>
      <vt:lpstr>Calibri</vt:lpstr>
      <vt:lpstr>Calibri Light</vt:lpstr>
      <vt:lpstr>Times New Roman</vt:lpstr>
      <vt:lpstr>Wingdings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yuan ch</dc:creator>
  <cp:lastModifiedBy>ch yuan</cp:lastModifiedBy>
  <cp:revision>20</cp:revision>
  <dcterms:created xsi:type="dcterms:W3CDTF">2020-11-02T01:42:50Z</dcterms:created>
  <dcterms:modified xsi:type="dcterms:W3CDTF">2025-10-05T14:58:29Z</dcterms:modified>
</cp:coreProperties>
</file>